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slide" Target="slides/slide4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2c979cf8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2c979cf8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42c979cf8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42c979cf8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42c979cf8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42c979cf8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42c979cf8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42c979cf8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42c979cf8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42c979cf8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2c979cf8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2c979cf8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2c979cf8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2c979cf8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42c979cf8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42c979cf8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2c979cf8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2c979cf8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42c979cf8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42c979cf8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a899b2c59c411f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a899b2c59c411f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a899b2c59c411f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a899b2c59c411f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a899b2c59c411f5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a899b2c59c411f5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a899b2c59c411f5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a899b2c59c411f5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a899b2c59c411f5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a899b2c59c411f5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a899b2c59c411f5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a899b2c59c411f5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a899b2c59c411f5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a899b2c59c411f5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a899b2c59c411f5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a899b2c59c411f5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a899b2c59c411f5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a899b2c59c411f5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a899b2c59c411f5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a899b2c59c411f5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a899b2c59c411f5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a899b2c59c411f5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a899b2c59c411f5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a899b2c59c411f5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a899b2c59c411f5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a899b2c59c411f5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a899b2c59c411f5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a899b2c59c411f5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a899b2c59c411f5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a899b2c59c411f5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a899b2c59c411f5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a899b2c59c411f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a899b2c59c411f5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a899b2c59c411f5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a899b2c59c411f5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a899b2c59c411f5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a899b2c59c411f5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a899b2c59c411f5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a899b2c59c411f5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a899b2c59c411f5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a899b2c59c411f5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a899b2c59c411f5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a899b2c59c411f5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a899b2c59c411f5_1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a899b2c59c411f5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3a899b2c59c411f5_1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a899b2c59c411f5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a899b2c59c411f5_1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a899b2c59c411f5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a899b2c59c411f5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a899b2c59c411f5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3a899b2c59c411f5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a899b2c59c411f5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a899b2c59c411f5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a899b2c59c411f5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a899b2c59c411f5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a899b2c59c411f5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a899b2c59c411f5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a899b2c59c411f5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a899b2c59c411f5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a899b2c59c411f5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a899b2c59c411f5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a899b2c59c411f5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g3a899b2c59c411f5_3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a899b2c59c411f5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g3a899b2c59c411f5_3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a899b2c59c411f5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a899b2c59c411f5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7.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 name="Shape 63"/>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 name="Shape 67"/>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 name="Shape 79"/>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grpSp>
        <p:nvGrpSpPr>
          <p:cNvPr id="104" name="Google Shape;104;p25"/>
          <p:cNvGrpSpPr/>
          <p:nvPr/>
        </p:nvGrpSpPr>
        <p:grpSpPr>
          <a:xfrm>
            <a:off x="0" y="0"/>
            <a:ext cx="9144000" cy="5143498"/>
            <a:chOff x="0" y="0"/>
            <a:chExt cx="12192000" cy="6857997"/>
          </a:xfrm>
        </p:grpSpPr>
        <p:pic>
          <p:nvPicPr>
            <p:cNvPr id="105" name="Google Shape;105;p25"/>
            <p:cNvPicPr preferRelativeResize="0"/>
            <p:nvPr/>
          </p:nvPicPr>
          <p:blipFill rotWithShape="1">
            <a:blip r:embed="rId4">
              <a:alphaModFix/>
            </a:blip>
            <a:srcRect b="0" l="0" r="0" t="0"/>
            <a:stretch/>
          </p:blipFill>
          <p:spPr>
            <a:xfrm>
              <a:off x="0" y="0"/>
              <a:ext cx="12192000" cy="6857997"/>
            </a:xfrm>
            <a:prstGeom prst="rect">
              <a:avLst/>
            </a:prstGeom>
            <a:noFill/>
            <a:ln>
              <a:noFill/>
            </a:ln>
          </p:spPr>
        </p:pic>
        <p:pic>
          <p:nvPicPr>
            <p:cNvPr id="106" name="Google Shape;106;p25"/>
            <p:cNvPicPr preferRelativeResize="0"/>
            <p:nvPr/>
          </p:nvPicPr>
          <p:blipFill rotWithShape="1">
            <a:blip r:embed="rId5">
              <a:alphaModFix/>
            </a:blip>
            <a:srcRect b="0" l="0" r="0" t="0"/>
            <a:stretch/>
          </p:blipFill>
          <p:spPr>
            <a:xfrm>
              <a:off x="9283700" y="6229350"/>
              <a:ext cx="1524521" cy="405607"/>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grpSp>
        <p:nvGrpSpPr>
          <p:cNvPr id="111" name="Google Shape;111;p26"/>
          <p:cNvGrpSpPr/>
          <p:nvPr/>
        </p:nvGrpSpPr>
        <p:grpSpPr>
          <a:xfrm>
            <a:off x="0" y="0"/>
            <a:ext cx="9144000" cy="5100292"/>
            <a:chOff x="0" y="0"/>
            <a:chExt cx="12192000" cy="6857997"/>
          </a:xfrm>
        </p:grpSpPr>
        <p:pic>
          <p:nvPicPr>
            <p:cNvPr id="112" name="Google Shape;112;p26"/>
            <p:cNvPicPr preferRelativeResize="0"/>
            <p:nvPr/>
          </p:nvPicPr>
          <p:blipFill rotWithShape="1">
            <a:blip r:embed="rId3">
              <a:alphaModFix/>
            </a:blip>
            <a:srcRect b="0" l="0" r="0" t="0"/>
            <a:stretch/>
          </p:blipFill>
          <p:spPr>
            <a:xfrm>
              <a:off x="0" y="0"/>
              <a:ext cx="12192000" cy="6857997"/>
            </a:xfrm>
            <a:prstGeom prst="rect">
              <a:avLst/>
            </a:prstGeom>
            <a:noFill/>
            <a:ln>
              <a:noFill/>
            </a:ln>
          </p:spPr>
        </p:pic>
        <p:pic>
          <p:nvPicPr>
            <p:cNvPr id="113" name="Google Shape;113;p26"/>
            <p:cNvPicPr preferRelativeResize="0"/>
            <p:nvPr/>
          </p:nvPicPr>
          <p:blipFill rotWithShape="1">
            <a:blip r:embed="rId4">
              <a:alphaModFix/>
            </a:blip>
            <a:srcRect b="0" l="0" r="0" t="0"/>
            <a:stretch/>
          </p:blipFill>
          <p:spPr>
            <a:xfrm>
              <a:off x="9283700" y="6229350"/>
              <a:ext cx="1524521" cy="405607"/>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grpSp>
        <p:nvGrpSpPr>
          <p:cNvPr id="118" name="Google Shape;118;p27"/>
          <p:cNvGrpSpPr/>
          <p:nvPr/>
        </p:nvGrpSpPr>
        <p:grpSpPr>
          <a:xfrm>
            <a:off x="0" y="0"/>
            <a:ext cx="9144000" cy="5112637"/>
            <a:chOff x="0" y="0"/>
            <a:chExt cx="12192000" cy="6857997"/>
          </a:xfrm>
        </p:grpSpPr>
        <p:pic>
          <p:nvPicPr>
            <p:cNvPr id="119" name="Google Shape;119;p27"/>
            <p:cNvPicPr preferRelativeResize="0"/>
            <p:nvPr/>
          </p:nvPicPr>
          <p:blipFill rotWithShape="1">
            <a:blip r:embed="rId3">
              <a:alphaModFix/>
            </a:blip>
            <a:srcRect b="0" l="0" r="0" t="0"/>
            <a:stretch/>
          </p:blipFill>
          <p:spPr>
            <a:xfrm>
              <a:off x="0" y="0"/>
              <a:ext cx="12192000" cy="6857997"/>
            </a:xfrm>
            <a:prstGeom prst="rect">
              <a:avLst/>
            </a:prstGeom>
            <a:noFill/>
            <a:ln>
              <a:noFill/>
            </a:ln>
          </p:spPr>
        </p:pic>
        <p:pic>
          <p:nvPicPr>
            <p:cNvPr id="120" name="Google Shape;120;p27"/>
            <p:cNvPicPr preferRelativeResize="0"/>
            <p:nvPr/>
          </p:nvPicPr>
          <p:blipFill rotWithShape="1">
            <a:blip r:embed="rId4">
              <a:alphaModFix/>
            </a:blip>
            <a:srcRect b="0" l="0" r="0" t="0"/>
            <a:stretch/>
          </p:blipFill>
          <p:spPr>
            <a:xfrm>
              <a:off x="9283700" y="6229350"/>
              <a:ext cx="1524521" cy="405607"/>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grpSp>
        <p:nvGrpSpPr>
          <p:cNvPr id="125" name="Google Shape;125;p28"/>
          <p:cNvGrpSpPr/>
          <p:nvPr/>
        </p:nvGrpSpPr>
        <p:grpSpPr>
          <a:xfrm>
            <a:off x="0" y="0"/>
            <a:ext cx="9144000" cy="5143498"/>
            <a:chOff x="0" y="0"/>
            <a:chExt cx="12192000" cy="6857997"/>
          </a:xfrm>
        </p:grpSpPr>
        <p:pic>
          <p:nvPicPr>
            <p:cNvPr id="126" name="Google Shape;126;p28"/>
            <p:cNvPicPr preferRelativeResize="0"/>
            <p:nvPr/>
          </p:nvPicPr>
          <p:blipFill rotWithShape="1">
            <a:blip r:embed="rId3">
              <a:alphaModFix/>
            </a:blip>
            <a:srcRect b="0" l="0" r="0" t="0"/>
            <a:stretch/>
          </p:blipFill>
          <p:spPr>
            <a:xfrm>
              <a:off x="0" y="0"/>
              <a:ext cx="12192000" cy="6857997"/>
            </a:xfrm>
            <a:prstGeom prst="rect">
              <a:avLst/>
            </a:prstGeom>
            <a:noFill/>
            <a:ln>
              <a:noFill/>
            </a:ln>
          </p:spPr>
        </p:pic>
        <p:pic>
          <p:nvPicPr>
            <p:cNvPr id="127" name="Google Shape;127;p28"/>
            <p:cNvPicPr preferRelativeResize="0"/>
            <p:nvPr/>
          </p:nvPicPr>
          <p:blipFill rotWithShape="1">
            <a:blip r:embed="rId4">
              <a:alphaModFix/>
            </a:blip>
            <a:srcRect b="0" l="0" r="0" t="0"/>
            <a:stretch/>
          </p:blipFill>
          <p:spPr>
            <a:xfrm>
              <a:off x="9283700" y="6229350"/>
              <a:ext cx="1524521" cy="405607"/>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grpSp>
        <p:nvGrpSpPr>
          <p:cNvPr id="132" name="Google Shape;132;p29"/>
          <p:cNvGrpSpPr/>
          <p:nvPr/>
        </p:nvGrpSpPr>
        <p:grpSpPr>
          <a:xfrm>
            <a:off x="0" y="0"/>
            <a:ext cx="9144000" cy="5143498"/>
            <a:chOff x="0" y="0"/>
            <a:chExt cx="12192000" cy="6857997"/>
          </a:xfrm>
        </p:grpSpPr>
        <p:pic>
          <p:nvPicPr>
            <p:cNvPr id="133" name="Google Shape;133;p29"/>
            <p:cNvPicPr preferRelativeResize="0"/>
            <p:nvPr/>
          </p:nvPicPr>
          <p:blipFill rotWithShape="1">
            <a:blip r:embed="rId3">
              <a:alphaModFix/>
            </a:blip>
            <a:srcRect b="0" l="0" r="0" t="0"/>
            <a:stretch/>
          </p:blipFill>
          <p:spPr>
            <a:xfrm>
              <a:off x="0" y="0"/>
              <a:ext cx="12192000" cy="6857997"/>
            </a:xfrm>
            <a:prstGeom prst="rect">
              <a:avLst/>
            </a:prstGeom>
            <a:noFill/>
            <a:ln>
              <a:noFill/>
            </a:ln>
          </p:spPr>
        </p:pic>
        <p:pic>
          <p:nvPicPr>
            <p:cNvPr id="134" name="Google Shape;134;p29"/>
            <p:cNvPicPr preferRelativeResize="0"/>
            <p:nvPr/>
          </p:nvPicPr>
          <p:blipFill rotWithShape="1">
            <a:blip r:embed="rId4">
              <a:alphaModFix/>
            </a:blip>
            <a:srcRect b="0" l="0" r="0" t="0"/>
            <a:stretch/>
          </p:blipFill>
          <p:spPr>
            <a:xfrm>
              <a:off x="9283700" y="6229350"/>
              <a:ext cx="1524521" cy="405607"/>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45"/>
          <p:cNvSpPr/>
          <p:nvPr/>
        </p:nvSpPr>
        <p:spPr>
          <a:xfrm>
            <a:off x="0" y="2407298"/>
            <a:ext cx="9144000" cy="27363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0" name="Google Shape;200;p45"/>
          <p:cNvSpPr/>
          <p:nvPr/>
        </p:nvSpPr>
        <p:spPr>
          <a:xfrm>
            <a:off x="1045611" y="2094565"/>
            <a:ext cx="2316300" cy="706800"/>
          </a:xfrm>
          <a:prstGeom prst="rect">
            <a:avLst/>
          </a:prstGeom>
          <a:solidFill>
            <a:schemeClr val="dk1"/>
          </a:solidFill>
          <a:ln cap="flat" cmpd="sng" w="254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1" name="Google Shape;201;p45"/>
          <p:cNvSpPr txBox="1"/>
          <p:nvPr/>
        </p:nvSpPr>
        <p:spPr>
          <a:xfrm>
            <a:off x="1089933" y="2249172"/>
            <a:ext cx="21567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500">
                <a:solidFill>
                  <a:schemeClr val="lt1"/>
                </a:solidFill>
                <a:latin typeface="Calibri"/>
                <a:ea typeface="Calibri"/>
                <a:cs typeface="Calibri"/>
                <a:sym typeface="Calibri"/>
              </a:rPr>
              <a:t>Functional Area Expertise</a:t>
            </a:r>
            <a:endParaRPr b="1" sz="1500">
              <a:solidFill>
                <a:schemeClr val="lt1"/>
              </a:solidFill>
              <a:latin typeface="Calibri"/>
              <a:ea typeface="Calibri"/>
              <a:cs typeface="Calibri"/>
              <a:sym typeface="Calibri"/>
            </a:endParaRPr>
          </a:p>
        </p:txBody>
      </p:sp>
      <p:sp>
        <p:nvSpPr>
          <p:cNvPr id="202" name="Google Shape;202;p45"/>
          <p:cNvSpPr/>
          <p:nvPr/>
        </p:nvSpPr>
        <p:spPr>
          <a:xfrm>
            <a:off x="4682799" y="846753"/>
            <a:ext cx="2706900" cy="3758100"/>
          </a:xfrm>
          <a:prstGeom prst="rect">
            <a:avLst/>
          </a:prstGeom>
          <a:solidFill>
            <a:schemeClr val="dk1"/>
          </a:solidFill>
          <a:ln cap="flat" cmpd="sng" w="12700">
            <a:solidFill>
              <a:srgbClr val="087DDC"/>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3" name="Google Shape;203;p45"/>
          <p:cNvSpPr txBox="1"/>
          <p:nvPr/>
        </p:nvSpPr>
        <p:spPr>
          <a:xfrm>
            <a:off x="4771441" y="716983"/>
            <a:ext cx="2529600" cy="3070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300">
              <a:solidFill>
                <a:schemeClr val="lt1"/>
              </a:solidFill>
              <a:latin typeface="Calibri"/>
              <a:ea typeface="Calibri"/>
              <a:cs typeface="Calibri"/>
              <a:sym typeface="Calibri"/>
            </a:endParaRPr>
          </a:p>
          <a:p>
            <a:pPr indent="-222250" lvl="0" marL="215900" marR="0" rtl="0" algn="l">
              <a:spcBef>
                <a:spcPts val="0"/>
              </a:spcBef>
              <a:spcAft>
                <a:spcPts val="0"/>
              </a:spcAft>
              <a:buClr>
                <a:schemeClr val="lt1"/>
              </a:buClr>
              <a:buSzPts val="1300"/>
              <a:buFont typeface="Arial"/>
              <a:buChar char="•"/>
            </a:pPr>
            <a:r>
              <a:rPr lang="en" sz="1300">
                <a:solidFill>
                  <a:schemeClr val="lt1"/>
                </a:solidFill>
                <a:latin typeface="Calibri"/>
                <a:ea typeface="Calibri"/>
                <a:cs typeface="Calibri"/>
                <a:sym typeface="Calibri"/>
              </a:rPr>
              <a:t>Do people in their organization respect their opinions and feel they can learn from them?</a:t>
            </a:r>
            <a:endParaRPr sz="13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300"/>
              <a:buFont typeface="Arial"/>
              <a:buNone/>
            </a:pPr>
            <a:r>
              <a:t/>
            </a:r>
            <a:endParaRPr sz="1300">
              <a:solidFill>
                <a:schemeClr val="lt1"/>
              </a:solidFill>
              <a:latin typeface="Calibri"/>
              <a:ea typeface="Calibri"/>
              <a:cs typeface="Calibri"/>
              <a:sym typeface="Calibri"/>
            </a:endParaRPr>
          </a:p>
          <a:p>
            <a:pPr indent="-222250" lvl="0" marL="215900" marR="0" rtl="0" algn="l">
              <a:spcBef>
                <a:spcPts val="0"/>
              </a:spcBef>
              <a:spcAft>
                <a:spcPts val="0"/>
              </a:spcAft>
              <a:buClr>
                <a:schemeClr val="lt1"/>
              </a:buClr>
              <a:buSzPts val="1300"/>
              <a:buFont typeface="Arial"/>
              <a:buChar char="•"/>
            </a:pPr>
            <a:r>
              <a:rPr lang="en" sz="1300">
                <a:solidFill>
                  <a:schemeClr val="lt1"/>
                </a:solidFill>
                <a:latin typeface="Calibri"/>
                <a:ea typeface="Calibri"/>
                <a:cs typeface="Calibri"/>
                <a:sym typeface="Calibri"/>
              </a:rPr>
              <a:t>Are they right for the current scale and trajectory of your company? You can over-hire for a position, as well as under-hire, given the phase your company is in. For example, do you really need to hire Ruth Porat, Alphabet’s CFO, to manage the finances of your pre-revenue 10-person team?</a:t>
            </a:r>
            <a:endParaRPr sz="1300">
              <a:solidFill>
                <a:schemeClr val="lt1"/>
              </a:solidFill>
              <a:latin typeface="Calibri"/>
              <a:ea typeface="Calibri"/>
              <a:cs typeface="Calibri"/>
              <a:sym typeface="Calibri"/>
            </a:endParaRPr>
          </a:p>
        </p:txBody>
      </p:sp>
      <p:sp>
        <p:nvSpPr>
          <p:cNvPr id="204" name="Google Shape;204;p45"/>
          <p:cNvSpPr/>
          <p:nvPr/>
        </p:nvSpPr>
        <p:spPr>
          <a:xfrm>
            <a:off x="181946" y="251927"/>
            <a:ext cx="863700" cy="881700"/>
          </a:xfrm>
          <a:prstGeom prst="ellipse">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5" name="Google Shape;205;p45"/>
          <p:cNvSpPr/>
          <p:nvPr/>
        </p:nvSpPr>
        <p:spPr>
          <a:xfrm>
            <a:off x="517266" y="434962"/>
            <a:ext cx="672000" cy="706800"/>
          </a:xfrm>
          <a:prstGeom prst="ellipse">
            <a:avLst/>
          </a:prstGeom>
          <a:solidFill>
            <a:srgbClr val="087DDC"/>
          </a:solidFill>
          <a:ln cap="flat" cmpd="sng" w="127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6" name="Google Shape;206;p45"/>
          <p:cNvSpPr txBox="1"/>
          <p:nvPr/>
        </p:nvSpPr>
        <p:spPr>
          <a:xfrm>
            <a:off x="659286" y="371924"/>
            <a:ext cx="4305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dk1"/>
                </a:solidFill>
                <a:latin typeface="Calibri"/>
                <a:ea typeface="Calibri"/>
                <a:cs typeface="Calibri"/>
                <a:sym typeface="Calibri"/>
              </a:rPr>
              <a:t>1</a:t>
            </a:r>
            <a:endParaRPr sz="4500">
              <a:solidFill>
                <a:schemeClr val="dk1"/>
              </a:solidFill>
              <a:latin typeface="Calibri"/>
              <a:ea typeface="Calibri"/>
              <a:cs typeface="Calibri"/>
              <a:sym typeface="Calibri"/>
            </a:endParaRPr>
          </a:p>
        </p:txBody>
      </p:sp>
      <p:cxnSp>
        <p:nvCxnSpPr>
          <p:cNvPr id="207" name="Google Shape;207;p45"/>
          <p:cNvCxnSpPr/>
          <p:nvPr/>
        </p:nvCxnSpPr>
        <p:spPr>
          <a:xfrm>
            <a:off x="3353771" y="2407298"/>
            <a:ext cx="1320900" cy="818700"/>
          </a:xfrm>
          <a:prstGeom prst="bentConnector3">
            <a:avLst>
              <a:gd fmla="val 50000" name="adj1"/>
            </a:avLst>
          </a:prstGeom>
          <a:noFill/>
          <a:ln cap="flat" cmpd="sng" w="34925">
            <a:solidFill>
              <a:srgbClr val="087BD9">
                <a:alpha val="60000"/>
              </a:srgbClr>
            </a:solidFill>
            <a:prstDash val="solid"/>
            <a:miter lim="800000"/>
            <a:headEnd len="med" w="med" type="triangle"/>
            <a:tailEnd len="med" w="med" type="triangle"/>
          </a:ln>
        </p:spPr>
      </p:cxnSp>
      <p:pic>
        <p:nvPicPr>
          <p:cNvPr id="208" name="Google Shape;208;p45" title="GTTR Slides logo.png"/>
          <p:cNvPicPr preferRelativeResize="0"/>
          <p:nvPr/>
        </p:nvPicPr>
        <p:blipFill>
          <a:blip r:embed="rId3">
            <a:alphaModFix/>
          </a:blip>
          <a:stretch>
            <a:fillRect/>
          </a:stretch>
        </p:blipFill>
        <p:spPr>
          <a:xfrm>
            <a:off x="721716" y="4412479"/>
            <a:ext cx="944563"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6"/>
          <p:cNvSpPr/>
          <p:nvPr/>
        </p:nvSpPr>
        <p:spPr>
          <a:xfrm>
            <a:off x="0" y="2407298"/>
            <a:ext cx="9144000" cy="27363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4" name="Google Shape;214;p46"/>
          <p:cNvSpPr/>
          <p:nvPr/>
        </p:nvSpPr>
        <p:spPr>
          <a:xfrm>
            <a:off x="1045611" y="1982597"/>
            <a:ext cx="2316300" cy="881700"/>
          </a:xfrm>
          <a:prstGeom prst="rect">
            <a:avLst/>
          </a:prstGeom>
          <a:solidFill>
            <a:schemeClr val="dk1"/>
          </a:solidFill>
          <a:ln cap="flat" cmpd="sng" w="254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5" name="Google Shape;215;p46"/>
          <p:cNvSpPr txBox="1"/>
          <p:nvPr/>
        </p:nvSpPr>
        <p:spPr>
          <a:xfrm>
            <a:off x="1089933" y="2054932"/>
            <a:ext cx="2156700" cy="762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500">
                <a:solidFill>
                  <a:schemeClr val="lt1"/>
                </a:solidFill>
                <a:latin typeface="Calibri"/>
                <a:ea typeface="Calibri"/>
                <a:cs typeface="Calibri"/>
                <a:sym typeface="Calibri"/>
              </a:rPr>
              <a:t>Ability to build and manage a team in those functional areas</a:t>
            </a:r>
            <a:endParaRPr b="1" sz="1500">
              <a:solidFill>
                <a:schemeClr val="lt1"/>
              </a:solidFill>
              <a:latin typeface="Calibri"/>
              <a:ea typeface="Calibri"/>
              <a:cs typeface="Calibri"/>
              <a:sym typeface="Calibri"/>
            </a:endParaRPr>
          </a:p>
        </p:txBody>
      </p:sp>
      <p:sp>
        <p:nvSpPr>
          <p:cNvPr id="216" name="Google Shape;216;p46"/>
          <p:cNvSpPr/>
          <p:nvPr/>
        </p:nvSpPr>
        <p:spPr>
          <a:xfrm>
            <a:off x="4682799" y="825759"/>
            <a:ext cx="2840100" cy="3778800"/>
          </a:xfrm>
          <a:prstGeom prst="rect">
            <a:avLst/>
          </a:prstGeom>
          <a:solidFill>
            <a:schemeClr val="dk1"/>
          </a:solidFill>
          <a:ln cap="flat" cmpd="sng" w="12700">
            <a:solidFill>
              <a:srgbClr val="087DDC"/>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7" name="Google Shape;217;p46"/>
          <p:cNvSpPr txBox="1"/>
          <p:nvPr/>
        </p:nvSpPr>
        <p:spPr>
          <a:xfrm>
            <a:off x="4682921" y="1337439"/>
            <a:ext cx="2927400" cy="2470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Can they recruit exceptional people? Can they build a recruiting culture within their team</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Do they understand how to build out an organization with multiple layers if needed? How deep of an understanding have they managed in the past, and how does that fit your current needs ( again, 12-18 months here)?</a:t>
            </a:r>
            <a:endParaRPr sz="1200">
              <a:solidFill>
                <a:schemeClr val="lt1"/>
              </a:solidFill>
              <a:latin typeface="Calibri"/>
              <a:ea typeface="Calibri"/>
              <a:cs typeface="Calibri"/>
              <a:sym typeface="Calibri"/>
            </a:endParaRPr>
          </a:p>
        </p:txBody>
      </p:sp>
      <p:sp>
        <p:nvSpPr>
          <p:cNvPr id="218" name="Google Shape;218;p46"/>
          <p:cNvSpPr/>
          <p:nvPr/>
        </p:nvSpPr>
        <p:spPr>
          <a:xfrm>
            <a:off x="181946" y="251927"/>
            <a:ext cx="863700" cy="881700"/>
          </a:xfrm>
          <a:prstGeom prst="ellipse">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9" name="Google Shape;219;p46"/>
          <p:cNvSpPr/>
          <p:nvPr/>
        </p:nvSpPr>
        <p:spPr>
          <a:xfrm>
            <a:off x="517266" y="434962"/>
            <a:ext cx="672000" cy="706800"/>
          </a:xfrm>
          <a:prstGeom prst="ellipse">
            <a:avLst/>
          </a:prstGeom>
          <a:solidFill>
            <a:srgbClr val="087DDC"/>
          </a:solidFill>
          <a:ln cap="flat" cmpd="sng" w="127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0" name="Google Shape;220;p46"/>
          <p:cNvSpPr txBox="1"/>
          <p:nvPr/>
        </p:nvSpPr>
        <p:spPr>
          <a:xfrm>
            <a:off x="659286" y="371924"/>
            <a:ext cx="4305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dk1"/>
                </a:solidFill>
                <a:latin typeface="Calibri"/>
                <a:ea typeface="Calibri"/>
                <a:cs typeface="Calibri"/>
                <a:sym typeface="Calibri"/>
              </a:rPr>
              <a:t>2</a:t>
            </a:r>
            <a:endParaRPr sz="4500">
              <a:solidFill>
                <a:schemeClr val="dk1"/>
              </a:solidFill>
              <a:latin typeface="Calibri"/>
              <a:ea typeface="Calibri"/>
              <a:cs typeface="Calibri"/>
              <a:sym typeface="Calibri"/>
            </a:endParaRPr>
          </a:p>
        </p:txBody>
      </p:sp>
      <p:cxnSp>
        <p:nvCxnSpPr>
          <p:cNvPr id="221" name="Google Shape;221;p46"/>
          <p:cNvCxnSpPr/>
          <p:nvPr/>
        </p:nvCxnSpPr>
        <p:spPr>
          <a:xfrm>
            <a:off x="3353771" y="2407298"/>
            <a:ext cx="1320900" cy="818700"/>
          </a:xfrm>
          <a:prstGeom prst="bentConnector3">
            <a:avLst>
              <a:gd fmla="val 50000" name="adj1"/>
            </a:avLst>
          </a:prstGeom>
          <a:noFill/>
          <a:ln cap="flat" cmpd="sng" w="34925">
            <a:solidFill>
              <a:srgbClr val="087BD9">
                <a:alpha val="60000"/>
              </a:srgbClr>
            </a:solidFill>
            <a:prstDash val="solid"/>
            <a:miter lim="800000"/>
            <a:headEnd len="med" w="med" type="triangle"/>
            <a:tailEnd len="med" w="med" type="triangle"/>
          </a:ln>
        </p:spPr>
      </p:cxnSp>
      <p:pic>
        <p:nvPicPr>
          <p:cNvPr id="222" name="Google Shape;222;p46" title="GTTR Slides logo.png"/>
          <p:cNvPicPr preferRelativeResize="0"/>
          <p:nvPr/>
        </p:nvPicPr>
        <p:blipFill>
          <a:blip r:embed="rId3">
            <a:alphaModFix/>
          </a:blip>
          <a:stretch>
            <a:fillRect/>
          </a:stretch>
        </p:blipFill>
        <p:spPr>
          <a:xfrm>
            <a:off x="721716" y="4412479"/>
            <a:ext cx="944563" cy="228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7"/>
          <p:cNvSpPr/>
          <p:nvPr/>
        </p:nvSpPr>
        <p:spPr>
          <a:xfrm>
            <a:off x="0" y="2407298"/>
            <a:ext cx="9144000" cy="27363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8" name="Google Shape;228;p47"/>
          <p:cNvSpPr/>
          <p:nvPr/>
        </p:nvSpPr>
        <p:spPr>
          <a:xfrm>
            <a:off x="1045611" y="1982597"/>
            <a:ext cx="2316300" cy="881700"/>
          </a:xfrm>
          <a:prstGeom prst="rect">
            <a:avLst/>
          </a:prstGeom>
          <a:solidFill>
            <a:schemeClr val="dk1"/>
          </a:solidFill>
          <a:ln cap="flat" cmpd="sng" w="254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9" name="Google Shape;229;p47"/>
          <p:cNvSpPr txBox="1"/>
          <p:nvPr/>
        </p:nvSpPr>
        <p:spPr>
          <a:xfrm>
            <a:off x="1045611" y="2249171"/>
            <a:ext cx="21567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500">
                <a:solidFill>
                  <a:schemeClr val="lt1"/>
                </a:solidFill>
                <a:latin typeface="Calibri"/>
                <a:ea typeface="Calibri"/>
                <a:cs typeface="Calibri"/>
                <a:sym typeface="Calibri"/>
              </a:rPr>
              <a:t>Collegiality</a:t>
            </a:r>
            <a:r>
              <a:rPr b="1" lang="en" sz="1500">
                <a:solidFill>
                  <a:schemeClr val="dk1"/>
                </a:solidFill>
                <a:latin typeface="Calibri"/>
                <a:ea typeface="Calibri"/>
                <a:cs typeface="Calibri"/>
                <a:sym typeface="Calibri"/>
              </a:rPr>
              <a:t>:</a:t>
            </a:r>
            <a:endParaRPr b="1" sz="1500">
              <a:solidFill>
                <a:schemeClr val="lt1"/>
              </a:solidFill>
              <a:latin typeface="Calibri"/>
              <a:ea typeface="Calibri"/>
              <a:cs typeface="Calibri"/>
              <a:sym typeface="Calibri"/>
            </a:endParaRPr>
          </a:p>
        </p:txBody>
      </p:sp>
      <p:sp>
        <p:nvSpPr>
          <p:cNvPr id="230" name="Google Shape;230;p47"/>
          <p:cNvSpPr/>
          <p:nvPr/>
        </p:nvSpPr>
        <p:spPr>
          <a:xfrm>
            <a:off x="4682799" y="1070688"/>
            <a:ext cx="2769900" cy="3342300"/>
          </a:xfrm>
          <a:prstGeom prst="rect">
            <a:avLst/>
          </a:prstGeom>
          <a:solidFill>
            <a:schemeClr val="dk1"/>
          </a:solidFill>
          <a:ln cap="flat" cmpd="sng" w="12700">
            <a:solidFill>
              <a:srgbClr val="087DDC"/>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1" name="Google Shape;231;p47"/>
          <p:cNvSpPr txBox="1"/>
          <p:nvPr/>
        </p:nvSpPr>
        <p:spPr>
          <a:xfrm>
            <a:off x="4724785" y="1465975"/>
            <a:ext cx="2769900" cy="1916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Can they put a collegial, mutually supportive environment in place for the company as a whole, as well as their function?</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Do they try to do what is right for the company even if it is not in their own best interest?</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p:txBody>
      </p:sp>
      <p:sp>
        <p:nvSpPr>
          <p:cNvPr id="232" name="Google Shape;232;p47"/>
          <p:cNvSpPr/>
          <p:nvPr/>
        </p:nvSpPr>
        <p:spPr>
          <a:xfrm>
            <a:off x="181946" y="251927"/>
            <a:ext cx="863700" cy="881700"/>
          </a:xfrm>
          <a:prstGeom prst="ellipse">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3" name="Google Shape;233;p47"/>
          <p:cNvSpPr/>
          <p:nvPr/>
        </p:nvSpPr>
        <p:spPr>
          <a:xfrm>
            <a:off x="517266" y="434962"/>
            <a:ext cx="672000" cy="706800"/>
          </a:xfrm>
          <a:prstGeom prst="ellipse">
            <a:avLst/>
          </a:prstGeom>
          <a:solidFill>
            <a:srgbClr val="087DDC"/>
          </a:solidFill>
          <a:ln cap="flat" cmpd="sng" w="127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4" name="Google Shape;234;p47"/>
          <p:cNvSpPr txBox="1"/>
          <p:nvPr/>
        </p:nvSpPr>
        <p:spPr>
          <a:xfrm>
            <a:off x="659286" y="371924"/>
            <a:ext cx="4305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dk1"/>
                </a:solidFill>
                <a:latin typeface="Calibri"/>
                <a:ea typeface="Calibri"/>
                <a:cs typeface="Calibri"/>
                <a:sym typeface="Calibri"/>
              </a:rPr>
              <a:t>3</a:t>
            </a:r>
            <a:endParaRPr sz="4500">
              <a:solidFill>
                <a:schemeClr val="dk1"/>
              </a:solidFill>
              <a:latin typeface="Calibri"/>
              <a:ea typeface="Calibri"/>
              <a:cs typeface="Calibri"/>
              <a:sym typeface="Calibri"/>
            </a:endParaRPr>
          </a:p>
        </p:txBody>
      </p:sp>
      <p:cxnSp>
        <p:nvCxnSpPr>
          <p:cNvPr id="235" name="Google Shape;235;p47"/>
          <p:cNvCxnSpPr/>
          <p:nvPr/>
        </p:nvCxnSpPr>
        <p:spPr>
          <a:xfrm>
            <a:off x="3353771" y="2407298"/>
            <a:ext cx="1320900" cy="818700"/>
          </a:xfrm>
          <a:prstGeom prst="bentConnector3">
            <a:avLst>
              <a:gd fmla="val 50000" name="adj1"/>
            </a:avLst>
          </a:prstGeom>
          <a:noFill/>
          <a:ln cap="flat" cmpd="sng" w="34925">
            <a:solidFill>
              <a:srgbClr val="087BD9">
                <a:alpha val="60000"/>
              </a:srgbClr>
            </a:solidFill>
            <a:prstDash val="solid"/>
            <a:miter lim="800000"/>
            <a:headEnd len="med" w="med" type="triangle"/>
            <a:tailEnd len="med" w="med" type="triangle"/>
          </a:ln>
        </p:spPr>
      </p:cxnSp>
      <p:pic>
        <p:nvPicPr>
          <p:cNvPr id="236" name="Google Shape;236;p47" title="GTTR Slides logo.png"/>
          <p:cNvPicPr preferRelativeResize="0"/>
          <p:nvPr/>
        </p:nvPicPr>
        <p:blipFill>
          <a:blip r:embed="rId3">
            <a:alphaModFix/>
          </a:blip>
          <a:stretch>
            <a:fillRect/>
          </a:stretch>
        </p:blipFill>
        <p:spPr>
          <a:xfrm>
            <a:off x="721716" y="4412479"/>
            <a:ext cx="944563" cy="228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8"/>
          <p:cNvSpPr/>
          <p:nvPr/>
        </p:nvSpPr>
        <p:spPr>
          <a:xfrm>
            <a:off x="0" y="2407298"/>
            <a:ext cx="9144000" cy="27363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42" name="Google Shape;242;p48"/>
          <p:cNvSpPr/>
          <p:nvPr/>
        </p:nvSpPr>
        <p:spPr>
          <a:xfrm>
            <a:off x="1045611" y="1982597"/>
            <a:ext cx="2316300" cy="881700"/>
          </a:xfrm>
          <a:prstGeom prst="rect">
            <a:avLst/>
          </a:prstGeom>
          <a:solidFill>
            <a:schemeClr val="dk1"/>
          </a:solidFill>
          <a:ln cap="flat" cmpd="sng" w="254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43" name="Google Shape;243;p48"/>
          <p:cNvSpPr txBox="1"/>
          <p:nvPr/>
        </p:nvSpPr>
        <p:spPr>
          <a:xfrm>
            <a:off x="1089933" y="2183878"/>
            <a:ext cx="2156700" cy="762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500">
                <a:solidFill>
                  <a:schemeClr val="lt1"/>
                </a:solidFill>
                <a:latin typeface="Calibri"/>
                <a:ea typeface="Calibri"/>
                <a:cs typeface="Calibri"/>
                <a:sym typeface="Calibri"/>
              </a:rPr>
              <a:t>Strong Communication Skills</a:t>
            </a:r>
            <a:endParaRPr b="1" sz="15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244" name="Google Shape;244;p48"/>
          <p:cNvSpPr/>
          <p:nvPr/>
        </p:nvSpPr>
        <p:spPr>
          <a:xfrm>
            <a:off x="4572001" y="371924"/>
            <a:ext cx="3125700" cy="4040700"/>
          </a:xfrm>
          <a:prstGeom prst="rect">
            <a:avLst/>
          </a:prstGeom>
          <a:solidFill>
            <a:schemeClr val="dk1"/>
          </a:solidFill>
          <a:ln cap="flat" cmpd="sng" w="12700">
            <a:solidFill>
              <a:srgbClr val="087DDC"/>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45" name="Google Shape;245;p48"/>
          <p:cNvSpPr txBox="1"/>
          <p:nvPr/>
        </p:nvSpPr>
        <p:spPr>
          <a:xfrm>
            <a:off x="4571891" y="1030518"/>
            <a:ext cx="3125700" cy="1916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Are they able to understand underlying issues and communicate them within their teams? </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Are they able to communicate to the board, external partners or customers, and other major stakeholders?</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p:txBody>
      </p:sp>
      <p:sp>
        <p:nvSpPr>
          <p:cNvPr id="246" name="Google Shape;246;p48"/>
          <p:cNvSpPr/>
          <p:nvPr/>
        </p:nvSpPr>
        <p:spPr>
          <a:xfrm>
            <a:off x="181946" y="251927"/>
            <a:ext cx="863700" cy="881700"/>
          </a:xfrm>
          <a:prstGeom prst="ellipse">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47" name="Google Shape;247;p48"/>
          <p:cNvSpPr/>
          <p:nvPr/>
        </p:nvSpPr>
        <p:spPr>
          <a:xfrm>
            <a:off x="517266" y="434962"/>
            <a:ext cx="672000" cy="706800"/>
          </a:xfrm>
          <a:prstGeom prst="ellipse">
            <a:avLst/>
          </a:prstGeom>
          <a:solidFill>
            <a:srgbClr val="087DDC"/>
          </a:solidFill>
          <a:ln cap="flat" cmpd="sng" w="127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48" name="Google Shape;248;p48"/>
          <p:cNvSpPr txBox="1"/>
          <p:nvPr/>
        </p:nvSpPr>
        <p:spPr>
          <a:xfrm>
            <a:off x="659286" y="371924"/>
            <a:ext cx="4305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dk1"/>
                </a:solidFill>
                <a:latin typeface="Calibri"/>
                <a:ea typeface="Calibri"/>
                <a:cs typeface="Calibri"/>
                <a:sym typeface="Calibri"/>
              </a:rPr>
              <a:t>4</a:t>
            </a:r>
            <a:endParaRPr sz="4500">
              <a:solidFill>
                <a:schemeClr val="dk1"/>
              </a:solidFill>
              <a:latin typeface="Calibri"/>
              <a:ea typeface="Calibri"/>
              <a:cs typeface="Calibri"/>
              <a:sym typeface="Calibri"/>
            </a:endParaRPr>
          </a:p>
        </p:txBody>
      </p:sp>
      <p:cxnSp>
        <p:nvCxnSpPr>
          <p:cNvPr id="249" name="Google Shape;249;p48"/>
          <p:cNvCxnSpPr/>
          <p:nvPr/>
        </p:nvCxnSpPr>
        <p:spPr>
          <a:xfrm>
            <a:off x="3353771" y="2407298"/>
            <a:ext cx="1218300" cy="881700"/>
          </a:xfrm>
          <a:prstGeom prst="bentConnector3">
            <a:avLst>
              <a:gd fmla="val 50000" name="adj1"/>
            </a:avLst>
          </a:prstGeom>
          <a:noFill/>
          <a:ln cap="flat" cmpd="sng" w="34925">
            <a:solidFill>
              <a:srgbClr val="087BD9">
                <a:alpha val="60000"/>
              </a:srgbClr>
            </a:solidFill>
            <a:prstDash val="solid"/>
            <a:miter lim="800000"/>
            <a:headEnd len="med" w="med" type="triangle"/>
            <a:tailEnd len="med" w="med" type="triangle"/>
          </a:ln>
        </p:spPr>
      </p:cxnSp>
      <p:pic>
        <p:nvPicPr>
          <p:cNvPr id="250" name="Google Shape;250;p48" title="GTTR Slides logo.png"/>
          <p:cNvPicPr preferRelativeResize="0"/>
          <p:nvPr/>
        </p:nvPicPr>
        <p:blipFill>
          <a:blip r:embed="rId3">
            <a:alphaModFix/>
          </a:blip>
          <a:stretch>
            <a:fillRect/>
          </a:stretch>
        </p:blipFill>
        <p:spPr>
          <a:xfrm>
            <a:off x="721716" y="4412479"/>
            <a:ext cx="944563" cy="2286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9"/>
          <p:cNvSpPr/>
          <p:nvPr/>
        </p:nvSpPr>
        <p:spPr>
          <a:xfrm>
            <a:off x="0" y="2407298"/>
            <a:ext cx="9144000" cy="27363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6" name="Google Shape;256;p49"/>
          <p:cNvSpPr/>
          <p:nvPr/>
        </p:nvSpPr>
        <p:spPr>
          <a:xfrm>
            <a:off x="1045611" y="1982597"/>
            <a:ext cx="2316300" cy="881700"/>
          </a:xfrm>
          <a:prstGeom prst="rect">
            <a:avLst/>
          </a:prstGeom>
          <a:solidFill>
            <a:schemeClr val="dk1"/>
          </a:solidFill>
          <a:ln cap="flat" cmpd="sng" w="254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7" name="Google Shape;257;p49"/>
          <p:cNvSpPr txBox="1"/>
          <p:nvPr/>
        </p:nvSpPr>
        <p:spPr>
          <a:xfrm>
            <a:off x="1094597" y="2280319"/>
            <a:ext cx="2156700" cy="531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500">
                <a:solidFill>
                  <a:schemeClr val="lt1"/>
                </a:solidFill>
                <a:latin typeface="Calibri"/>
                <a:ea typeface="Calibri"/>
                <a:cs typeface="Calibri"/>
                <a:sym typeface="Calibri"/>
              </a:rPr>
              <a:t> </a:t>
            </a:r>
            <a:r>
              <a:rPr b="1" lang="en" sz="1500">
                <a:solidFill>
                  <a:schemeClr val="lt1"/>
                </a:solidFill>
                <a:latin typeface="Calibri"/>
                <a:ea typeface="Calibri"/>
                <a:cs typeface="Calibri"/>
                <a:sym typeface="Calibri"/>
              </a:rPr>
              <a:t>Owner Mentality</a:t>
            </a:r>
            <a:endParaRPr b="1" sz="15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258" name="Google Shape;258;p49"/>
          <p:cNvSpPr/>
          <p:nvPr/>
        </p:nvSpPr>
        <p:spPr>
          <a:xfrm>
            <a:off x="4572001" y="1077209"/>
            <a:ext cx="2895900" cy="3436500"/>
          </a:xfrm>
          <a:prstGeom prst="rect">
            <a:avLst/>
          </a:prstGeom>
          <a:solidFill>
            <a:schemeClr val="dk1"/>
          </a:solidFill>
          <a:ln cap="flat" cmpd="sng" w="12700">
            <a:solidFill>
              <a:srgbClr val="087DDC"/>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9" name="Google Shape;259;p49"/>
          <p:cNvSpPr txBox="1"/>
          <p:nvPr/>
        </p:nvSpPr>
        <p:spPr>
          <a:xfrm>
            <a:off x="4674160" y="1957410"/>
            <a:ext cx="2895900" cy="1177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Do they take ownership of their functions and make sure they are running smoothly and effectively?</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a:p>
            <a:pPr indent="-139700" lvl="0" marL="215900" marR="0" rtl="0" algn="l">
              <a:spcBef>
                <a:spcPts val="0"/>
              </a:spcBef>
              <a:spcAft>
                <a:spcPts val="0"/>
              </a:spcAft>
              <a:buClr>
                <a:schemeClr val="dk1"/>
              </a:buClr>
              <a:buSzPts val="1200"/>
              <a:buFont typeface="Arial"/>
              <a:buNone/>
            </a:pPr>
            <a:r>
              <a:t/>
            </a:r>
            <a:endParaRPr sz="1200">
              <a:solidFill>
                <a:schemeClr val="lt1"/>
              </a:solidFill>
              <a:latin typeface="Calibri"/>
              <a:ea typeface="Calibri"/>
              <a:cs typeface="Calibri"/>
              <a:sym typeface="Calibri"/>
            </a:endParaRPr>
          </a:p>
        </p:txBody>
      </p:sp>
      <p:sp>
        <p:nvSpPr>
          <p:cNvPr id="260" name="Google Shape;260;p49"/>
          <p:cNvSpPr/>
          <p:nvPr/>
        </p:nvSpPr>
        <p:spPr>
          <a:xfrm>
            <a:off x="181946" y="251927"/>
            <a:ext cx="863700" cy="881700"/>
          </a:xfrm>
          <a:prstGeom prst="ellipse">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61" name="Google Shape;261;p49"/>
          <p:cNvSpPr/>
          <p:nvPr/>
        </p:nvSpPr>
        <p:spPr>
          <a:xfrm>
            <a:off x="517266" y="434962"/>
            <a:ext cx="672000" cy="706800"/>
          </a:xfrm>
          <a:prstGeom prst="ellipse">
            <a:avLst/>
          </a:prstGeom>
          <a:solidFill>
            <a:srgbClr val="087DDC"/>
          </a:solidFill>
          <a:ln cap="flat" cmpd="sng" w="127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62" name="Google Shape;262;p49"/>
          <p:cNvSpPr txBox="1"/>
          <p:nvPr/>
        </p:nvSpPr>
        <p:spPr>
          <a:xfrm>
            <a:off x="659286" y="371924"/>
            <a:ext cx="4305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dk1"/>
                </a:solidFill>
                <a:latin typeface="Calibri"/>
                <a:ea typeface="Calibri"/>
                <a:cs typeface="Calibri"/>
                <a:sym typeface="Calibri"/>
              </a:rPr>
              <a:t>5</a:t>
            </a:r>
            <a:endParaRPr sz="4500">
              <a:solidFill>
                <a:schemeClr val="dk1"/>
              </a:solidFill>
              <a:latin typeface="Calibri"/>
              <a:ea typeface="Calibri"/>
              <a:cs typeface="Calibri"/>
              <a:sym typeface="Calibri"/>
            </a:endParaRPr>
          </a:p>
        </p:txBody>
      </p:sp>
      <p:cxnSp>
        <p:nvCxnSpPr>
          <p:cNvPr id="263" name="Google Shape;263;p49"/>
          <p:cNvCxnSpPr/>
          <p:nvPr/>
        </p:nvCxnSpPr>
        <p:spPr>
          <a:xfrm>
            <a:off x="3353771" y="2407298"/>
            <a:ext cx="1218300" cy="881700"/>
          </a:xfrm>
          <a:prstGeom prst="bentConnector3">
            <a:avLst>
              <a:gd fmla="val 50000" name="adj1"/>
            </a:avLst>
          </a:prstGeom>
          <a:noFill/>
          <a:ln cap="flat" cmpd="sng" w="34925">
            <a:solidFill>
              <a:srgbClr val="087BD9">
                <a:alpha val="60000"/>
              </a:srgbClr>
            </a:solidFill>
            <a:prstDash val="solid"/>
            <a:miter lim="800000"/>
            <a:headEnd len="med" w="med" type="triangle"/>
            <a:tailEnd len="med" w="med" type="triangle"/>
          </a:ln>
        </p:spPr>
      </p:cxnSp>
      <p:pic>
        <p:nvPicPr>
          <p:cNvPr id="264" name="Google Shape;264;p49" title="GTTR Slides logo.png"/>
          <p:cNvPicPr preferRelativeResize="0"/>
          <p:nvPr/>
        </p:nvPicPr>
        <p:blipFill>
          <a:blip r:embed="rId3">
            <a:alphaModFix/>
          </a:blip>
          <a:stretch>
            <a:fillRect/>
          </a:stretch>
        </p:blipFill>
        <p:spPr>
          <a:xfrm>
            <a:off x="721716" y="4412479"/>
            <a:ext cx="944563" cy="228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50"/>
          <p:cNvSpPr/>
          <p:nvPr/>
        </p:nvSpPr>
        <p:spPr>
          <a:xfrm>
            <a:off x="0" y="2407298"/>
            <a:ext cx="9144000" cy="27363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70" name="Google Shape;270;p50"/>
          <p:cNvSpPr/>
          <p:nvPr/>
        </p:nvSpPr>
        <p:spPr>
          <a:xfrm>
            <a:off x="1045611" y="1982597"/>
            <a:ext cx="2316300" cy="881700"/>
          </a:xfrm>
          <a:prstGeom prst="rect">
            <a:avLst/>
          </a:prstGeom>
          <a:solidFill>
            <a:schemeClr val="dk1"/>
          </a:solidFill>
          <a:ln cap="flat" cmpd="sng" w="254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71" name="Google Shape;271;p50"/>
          <p:cNvSpPr txBox="1"/>
          <p:nvPr/>
        </p:nvSpPr>
        <p:spPr>
          <a:xfrm>
            <a:off x="1089933" y="2150548"/>
            <a:ext cx="2156700" cy="992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500">
                <a:solidFill>
                  <a:schemeClr val="lt1"/>
                </a:solidFill>
                <a:latin typeface="Calibri"/>
                <a:ea typeface="Calibri"/>
                <a:cs typeface="Calibri"/>
                <a:sym typeface="Calibri"/>
              </a:rPr>
              <a:t> </a:t>
            </a:r>
            <a:r>
              <a:rPr b="1" lang="en" sz="1500">
                <a:solidFill>
                  <a:schemeClr val="lt1"/>
                </a:solidFill>
                <a:latin typeface="Calibri"/>
                <a:ea typeface="Calibri"/>
                <a:cs typeface="Calibri"/>
                <a:sym typeface="Calibri"/>
              </a:rPr>
              <a:t>Smarts and strategic thinking skills</a:t>
            </a:r>
            <a:endParaRPr b="1" sz="15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5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272" name="Google Shape;272;p50"/>
          <p:cNvSpPr/>
          <p:nvPr/>
        </p:nvSpPr>
        <p:spPr>
          <a:xfrm>
            <a:off x="4443704" y="371924"/>
            <a:ext cx="3210300" cy="4141800"/>
          </a:xfrm>
          <a:prstGeom prst="rect">
            <a:avLst/>
          </a:prstGeom>
          <a:solidFill>
            <a:schemeClr val="dk1"/>
          </a:solidFill>
          <a:ln cap="flat" cmpd="sng" w="12700">
            <a:solidFill>
              <a:srgbClr val="087DDC"/>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73" name="Google Shape;273;p50"/>
          <p:cNvSpPr txBox="1"/>
          <p:nvPr/>
        </p:nvSpPr>
        <p:spPr>
          <a:xfrm>
            <a:off x="4451867" y="694785"/>
            <a:ext cx="3246600" cy="2839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Do they think about how their functions can be a competitive advantage for the company? Most companies are only good at one or two things, which is often enough to be successful. But companies that can tackle more than one thing well tend to outshine everyone else(e.g, Apple with hardware design, supply chain, and marketing)</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215900" lvl="0" marL="215900" marR="0" rtl="0" algn="l">
              <a:spcBef>
                <a:spcPts val="0"/>
              </a:spcBef>
              <a:spcAft>
                <a:spcPts val="0"/>
              </a:spcAft>
              <a:buClr>
                <a:schemeClr val="lt1"/>
              </a:buClr>
              <a:buSzPts val="1200"/>
              <a:buFont typeface="Arial"/>
              <a:buChar char="•"/>
            </a:pPr>
            <a:r>
              <a:rPr lang="en" sz="1200">
                <a:solidFill>
                  <a:schemeClr val="lt1"/>
                </a:solidFill>
                <a:latin typeface="Calibri"/>
                <a:ea typeface="Calibri"/>
                <a:cs typeface="Calibri"/>
                <a:sym typeface="Calibri"/>
              </a:rPr>
              <a:t>Are they first principles thinkers? Can they apply their expertise in knowledge in the context of your company, team, and product? Or do they just try to implement exactly what they did in their last role?</a:t>
            </a:r>
            <a:endParaRPr sz="1200">
              <a:solidFill>
                <a:schemeClr val="lt1"/>
              </a:solidFill>
              <a:latin typeface="Calibri"/>
              <a:ea typeface="Calibri"/>
              <a:cs typeface="Calibri"/>
              <a:sym typeface="Calibri"/>
            </a:endParaRPr>
          </a:p>
        </p:txBody>
      </p:sp>
      <p:sp>
        <p:nvSpPr>
          <p:cNvPr id="274" name="Google Shape;274;p50"/>
          <p:cNvSpPr/>
          <p:nvPr/>
        </p:nvSpPr>
        <p:spPr>
          <a:xfrm>
            <a:off x="181946" y="251927"/>
            <a:ext cx="863700" cy="881700"/>
          </a:xfrm>
          <a:prstGeom prst="ellipse">
            <a:avLst/>
          </a:prstGeom>
          <a:solidFill>
            <a:schemeClr val="dk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75" name="Google Shape;275;p50"/>
          <p:cNvSpPr/>
          <p:nvPr/>
        </p:nvSpPr>
        <p:spPr>
          <a:xfrm>
            <a:off x="517266" y="434962"/>
            <a:ext cx="672000" cy="706800"/>
          </a:xfrm>
          <a:prstGeom prst="ellipse">
            <a:avLst/>
          </a:prstGeom>
          <a:solidFill>
            <a:srgbClr val="087DDC"/>
          </a:solidFill>
          <a:ln cap="flat" cmpd="sng" w="12700">
            <a:solidFill>
              <a:srgbClr val="087BD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76" name="Google Shape;276;p50"/>
          <p:cNvSpPr txBox="1"/>
          <p:nvPr/>
        </p:nvSpPr>
        <p:spPr>
          <a:xfrm>
            <a:off x="659286" y="371924"/>
            <a:ext cx="4305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4500">
                <a:solidFill>
                  <a:schemeClr val="dk1"/>
                </a:solidFill>
                <a:latin typeface="Calibri"/>
                <a:ea typeface="Calibri"/>
                <a:cs typeface="Calibri"/>
                <a:sym typeface="Calibri"/>
              </a:rPr>
              <a:t>6</a:t>
            </a:r>
            <a:endParaRPr sz="4500">
              <a:solidFill>
                <a:schemeClr val="dk1"/>
              </a:solidFill>
              <a:latin typeface="Calibri"/>
              <a:ea typeface="Calibri"/>
              <a:cs typeface="Calibri"/>
              <a:sym typeface="Calibri"/>
            </a:endParaRPr>
          </a:p>
        </p:txBody>
      </p:sp>
      <p:cxnSp>
        <p:nvCxnSpPr>
          <p:cNvPr id="277" name="Google Shape;277;p50"/>
          <p:cNvCxnSpPr/>
          <p:nvPr/>
        </p:nvCxnSpPr>
        <p:spPr>
          <a:xfrm>
            <a:off x="3353771" y="2407298"/>
            <a:ext cx="1089900" cy="881700"/>
          </a:xfrm>
          <a:prstGeom prst="bentConnector3">
            <a:avLst>
              <a:gd fmla="val 50000" name="adj1"/>
            </a:avLst>
          </a:prstGeom>
          <a:noFill/>
          <a:ln cap="flat" cmpd="sng" w="34925">
            <a:solidFill>
              <a:srgbClr val="087BD9">
                <a:alpha val="60000"/>
              </a:srgbClr>
            </a:solidFill>
            <a:prstDash val="solid"/>
            <a:miter lim="800000"/>
            <a:headEnd len="med" w="med" type="triangle"/>
            <a:tailEnd len="med" w="med" type="triangle"/>
          </a:ln>
        </p:spPr>
      </p:cxnSp>
      <p:pic>
        <p:nvPicPr>
          <p:cNvPr id="278" name="Google Shape;278;p50" title="GTTR Slides logo.png"/>
          <p:cNvPicPr preferRelativeResize="0"/>
          <p:nvPr/>
        </p:nvPicPr>
        <p:blipFill>
          <a:blip r:embed="rId3">
            <a:alphaModFix/>
          </a:blip>
          <a:stretch>
            <a:fillRect/>
          </a:stretch>
        </p:blipFill>
        <p:spPr>
          <a:xfrm>
            <a:off x="721716" y="4412479"/>
            <a:ext cx="944563" cy="2286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6" name="Shape 286"/>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0" name="Shape 290"/>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8" name="Shape 298"/>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p56"/>
          <p:cNvSpPr txBox="1"/>
          <p:nvPr/>
        </p:nvSpPr>
        <p:spPr>
          <a:xfrm>
            <a:off x="810324" y="287500"/>
            <a:ext cx="7511100" cy="669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900">
                <a:solidFill>
                  <a:schemeClr val="dk1"/>
                </a:solidFill>
                <a:latin typeface="Calibri"/>
                <a:ea typeface="Calibri"/>
                <a:cs typeface="Calibri"/>
                <a:sym typeface="Calibri"/>
              </a:rPr>
              <a:t>HOW TO DIVERSIFY SUCCESSFULLY</a:t>
            </a:r>
            <a:endParaRPr b="1" sz="3900">
              <a:solidFill>
                <a:schemeClr val="dk1"/>
              </a:solidFill>
              <a:latin typeface="Calibri"/>
              <a:ea typeface="Calibri"/>
              <a:cs typeface="Calibri"/>
              <a:sym typeface="Calibri"/>
            </a:endParaRPr>
          </a:p>
        </p:txBody>
      </p:sp>
      <p:sp>
        <p:nvSpPr>
          <p:cNvPr id="304" name="Google Shape;304;p56"/>
          <p:cNvSpPr txBox="1"/>
          <p:nvPr/>
        </p:nvSpPr>
        <p:spPr>
          <a:xfrm>
            <a:off x="298609" y="1524059"/>
            <a:ext cx="2204100" cy="1223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500">
                <a:solidFill>
                  <a:schemeClr val="dk1"/>
                </a:solidFill>
                <a:latin typeface="Calibri"/>
                <a:ea typeface="Calibri"/>
                <a:cs typeface="Calibri"/>
                <a:sym typeface="Calibri"/>
              </a:rPr>
              <a:t>Assess Market Opportunities – Analyse industry trends, customer needs, and competitive gaps.</a:t>
            </a:r>
            <a:endParaRPr b="1" sz="1500">
              <a:solidFill>
                <a:schemeClr val="dk1"/>
              </a:solidFill>
              <a:latin typeface="Calibri"/>
              <a:ea typeface="Calibri"/>
              <a:cs typeface="Calibri"/>
              <a:sym typeface="Calibri"/>
            </a:endParaRPr>
          </a:p>
        </p:txBody>
      </p:sp>
      <p:sp>
        <p:nvSpPr>
          <p:cNvPr id="305" name="Google Shape;305;p56"/>
          <p:cNvSpPr txBox="1"/>
          <p:nvPr/>
        </p:nvSpPr>
        <p:spPr>
          <a:xfrm>
            <a:off x="3287554" y="1655980"/>
            <a:ext cx="2163300" cy="992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500">
                <a:solidFill>
                  <a:schemeClr val="dk1"/>
                </a:solidFill>
                <a:latin typeface="Calibri"/>
                <a:ea typeface="Calibri"/>
                <a:cs typeface="Calibri"/>
                <a:sym typeface="Calibri"/>
              </a:rPr>
              <a:t>Leverage Core Strengths – Expand in ways that align with your existing capabilities and expertise.</a:t>
            </a:r>
            <a:endParaRPr sz="1500">
              <a:solidFill>
                <a:schemeClr val="dk1"/>
              </a:solidFill>
              <a:latin typeface="Calibri"/>
              <a:ea typeface="Calibri"/>
              <a:cs typeface="Calibri"/>
              <a:sym typeface="Calibri"/>
            </a:endParaRPr>
          </a:p>
        </p:txBody>
      </p:sp>
      <p:sp>
        <p:nvSpPr>
          <p:cNvPr id="306" name="Google Shape;306;p56"/>
          <p:cNvSpPr txBox="1"/>
          <p:nvPr/>
        </p:nvSpPr>
        <p:spPr>
          <a:xfrm>
            <a:off x="6578451" y="1545500"/>
            <a:ext cx="2496600" cy="1654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500">
                <a:solidFill>
                  <a:schemeClr val="dk1"/>
                </a:solidFill>
                <a:latin typeface="Calibri"/>
                <a:ea typeface="Calibri"/>
                <a:cs typeface="Calibri"/>
                <a:sym typeface="Calibri"/>
              </a:rPr>
              <a:t>Choose the Right Diversification Type – Decide between horizontal, vertical, or conglomerate diversificatio</a:t>
            </a:r>
            <a:r>
              <a:rPr lang="en" sz="1400">
                <a:solidFill>
                  <a:schemeClr val="dk1"/>
                </a:solidFill>
                <a:latin typeface="Calibri"/>
                <a:ea typeface="Calibri"/>
                <a:cs typeface="Calibri"/>
                <a:sym typeface="Calibri"/>
              </a:rPr>
              <a:t>n.</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07" name="Google Shape;307;p56"/>
          <p:cNvSpPr txBox="1"/>
          <p:nvPr/>
        </p:nvSpPr>
        <p:spPr>
          <a:xfrm>
            <a:off x="298609" y="3314700"/>
            <a:ext cx="2673600" cy="76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500">
                <a:solidFill>
                  <a:schemeClr val="dk1"/>
                </a:solidFill>
                <a:latin typeface="Calibri"/>
                <a:ea typeface="Calibri"/>
                <a:cs typeface="Calibri"/>
                <a:sym typeface="Calibri"/>
              </a:rPr>
              <a:t>Pilot and Test – Start with small-scale implementation before full-scale rollout.</a:t>
            </a:r>
            <a:endParaRPr sz="1500">
              <a:solidFill>
                <a:schemeClr val="dk1"/>
              </a:solidFill>
              <a:latin typeface="Calibri"/>
              <a:ea typeface="Calibri"/>
              <a:cs typeface="Calibri"/>
              <a:sym typeface="Calibri"/>
            </a:endParaRPr>
          </a:p>
        </p:txBody>
      </p:sp>
      <p:sp>
        <p:nvSpPr>
          <p:cNvPr id="308" name="Google Shape;308;p56"/>
          <p:cNvSpPr txBox="1"/>
          <p:nvPr/>
        </p:nvSpPr>
        <p:spPr>
          <a:xfrm>
            <a:off x="3288030" y="3314700"/>
            <a:ext cx="2555700" cy="992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500">
                <a:solidFill>
                  <a:schemeClr val="dk1"/>
                </a:solidFill>
                <a:latin typeface="Calibri"/>
                <a:ea typeface="Calibri"/>
                <a:cs typeface="Calibri"/>
                <a:sym typeface="Calibri"/>
              </a:rPr>
              <a:t>Manage Risk and Resources – Ensure financial and operational readiness for expansion.</a:t>
            </a:r>
            <a:endParaRPr sz="1500">
              <a:solidFill>
                <a:schemeClr val="dk1"/>
              </a:solidFill>
              <a:latin typeface="Calibri"/>
              <a:ea typeface="Calibri"/>
              <a:cs typeface="Calibri"/>
              <a:sym typeface="Calibri"/>
            </a:endParaRPr>
          </a:p>
        </p:txBody>
      </p:sp>
      <p:sp>
        <p:nvSpPr>
          <p:cNvPr id="309" name="Google Shape;309;p56"/>
          <p:cNvSpPr txBox="1"/>
          <p:nvPr/>
        </p:nvSpPr>
        <p:spPr>
          <a:xfrm>
            <a:off x="6391686" y="3400669"/>
            <a:ext cx="2496600" cy="1223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500">
                <a:solidFill>
                  <a:schemeClr val="dk1"/>
                </a:solidFill>
                <a:latin typeface="Calibri"/>
                <a:ea typeface="Calibri"/>
                <a:cs typeface="Calibri"/>
                <a:sym typeface="Calibri"/>
              </a:rPr>
              <a:t>Monitor Performance and Adapt – Continuously track outcomes and refine strategies for success.</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310" name="Google Shape;310;p56"/>
          <p:cNvSpPr/>
          <p:nvPr/>
        </p:nvSpPr>
        <p:spPr>
          <a:xfrm>
            <a:off x="357169" y="1121931"/>
            <a:ext cx="412500" cy="396900"/>
          </a:xfrm>
          <a:prstGeom prst="ellipse">
            <a:avLst/>
          </a:prstGeom>
          <a:solidFill>
            <a:schemeClr val="accent1"/>
          </a:solidFill>
          <a:ln cap="flat" cmpd="sng" w="12700">
            <a:solidFill>
              <a:srgbClr val="2E75B5"/>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1" name="Google Shape;311;p56"/>
          <p:cNvSpPr txBox="1"/>
          <p:nvPr/>
        </p:nvSpPr>
        <p:spPr>
          <a:xfrm>
            <a:off x="422513" y="1095267"/>
            <a:ext cx="284100" cy="453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500">
                <a:solidFill>
                  <a:schemeClr val="lt1"/>
                </a:solidFill>
                <a:latin typeface="Calibri"/>
                <a:ea typeface="Calibri"/>
                <a:cs typeface="Calibri"/>
                <a:sym typeface="Calibri"/>
              </a:rPr>
              <a:t>1</a:t>
            </a:r>
            <a:endParaRPr sz="2500">
              <a:solidFill>
                <a:schemeClr val="lt1"/>
              </a:solidFill>
              <a:latin typeface="Calibri"/>
              <a:ea typeface="Calibri"/>
              <a:cs typeface="Calibri"/>
              <a:sym typeface="Calibri"/>
            </a:endParaRPr>
          </a:p>
        </p:txBody>
      </p:sp>
      <p:sp>
        <p:nvSpPr>
          <p:cNvPr id="312" name="Google Shape;312;p56"/>
          <p:cNvSpPr/>
          <p:nvPr/>
        </p:nvSpPr>
        <p:spPr>
          <a:xfrm>
            <a:off x="3371438" y="1222506"/>
            <a:ext cx="412500" cy="396900"/>
          </a:xfrm>
          <a:prstGeom prst="ellipse">
            <a:avLst/>
          </a:prstGeom>
          <a:solidFill>
            <a:schemeClr val="accent1"/>
          </a:solidFill>
          <a:ln cap="flat" cmpd="sng" w="12700">
            <a:solidFill>
              <a:srgbClr val="2E75B5"/>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3" name="Google Shape;313;p56"/>
          <p:cNvSpPr txBox="1"/>
          <p:nvPr/>
        </p:nvSpPr>
        <p:spPr>
          <a:xfrm>
            <a:off x="3436781" y="1195842"/>
            <a:ext cx="284100" cy="453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500">
                <a:solidFill>
                  <a:schemeClr val="lt1"/>
                </a:solidFill>
                <a:latin typeface="Calibri"/>
                <a:ea typeface="Calibri"/>
                <a:cs typeface="Calibri"/>
                <a:sym typeface="Calibri"/>
              </a:rPr>
              <a:t>2</a:t>
            </a:r>
            <a:endParaRPr sz="2500">
              <a:solidFill>
                <a:schemeClr val="lt1"/>
              </a:solidFill>
              <a:latin typeface="Calibri"/>
              <a:ea typeface="Calibri"/>
              <a:cs typeface="Calibri"/>
              <a:sym typeface="Calibri"/>
            </a:endParaRPr>
          </a:p>
        </p:txBody>
      </p:sp>
      <p:sp>
        <p:nvSpPr>
          <p:cNvPr id="314" name="Google Shape;314;p56"/>
          <p:cNvSpPr/>
          <p:nvPr/>
        </p:nvSpPr>
        <p:spPr>
          <a:xfrm>
            <a:off x="6627938" y="1195844"/>
            <a:ext cx="412500" cy="396900"/>
          </a:xfrm>
          <a:prstGeom prst="ellipse">
            <a:avLst/>
          </a:prstGeom>
          <a:solidFill>
            <a:schemeClr val="accent1"/>
          </a:solidFill>
          <a:ln cap="flat" cmpd="sng" w="12700">
            <a:solidFill>
              <a:srgbClr val="2E75B5"/>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5" name="Google Shape;315;p56"/>
          <p:cNvSpPr txBox="1"/>
          <p:nvPr/>
        </p:nvSpPr>
        <p:spPr>
          <a:xfrm>
            <a:off x="6693281" y="1169180"/>
            <a:ext cx="284100" cy="453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500">
                <a:solidFill>
                  <a:schemeClr val="lt1"/>
                </a:solidFill>
                <a:latin typeface="Calibri"/>
                <a:ea typeface="Calibri"/>
                <a:cs typeface="Calibri"/>
                <a:sym typeface="Calibri"/>
              </a:rPr>
              <a:t>3</a:t>
            </a:r>
            <a:endParaRPr sz="2500">
              <a:solidFill>
                <a:schemeClr val="lt1"/>
              </a:solidFill>
              <a:latin typeface="Calibri"/>
              <a:ea typeface="Calibri"/>
              <a:cs typeface="Calibri"/>
              <a:sym typeface="Calibri"/>
            </a:endParaRPr>
          </a:p>
        </p:txBody>
      </p:sp>
      <p:sp>
        <p:nvSpPr>
          <p:cNvPr id="316" name="Google Shape;316;p56"/>
          <p:cNvSpPr/>
          <p:nvPr/>
        </p:nvSpPr>
        <p:spPr>
          <a:xfrm>
            <a:off x="358275" y="2898919"/>
            <a:ext cx="412500" cy="396900"/>
          </a:xfrm>
          <a:prstGeom prst="ellipse">
            <a:avLst/>
          </a:prstGeom>
          <a:solidFill>
            <a:schemeClr val="accent1"/>
          </a:solidFill>
          <a:ln cap="flat" cmpd="sng" w="12700">
            <a:solidFill>
              <a:srgbClr val="2E75B5"/>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7" name="Google Shape;317;p56"/>
          <p:cNvSpPr txBox="1"/>
          <p:nvPr/>
        </p:nvSpPr>
        <p:spPr>
          <a:xfrm>
            <a:off x="423619" y="2872255"/>
            <a:ext cx="284100" cy="453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500">
                <a:solidFill>
                  <a:schemeClr val="lt1"/>
                </a:solidFill>
                <a:latin typeface="Calibri"/>
                <a:ea typeface="Calibri"/>
                <a:cs typeface="Calibri"/>
                <a:sym typeface="Calibri"/>
              </a:rPr>
              <a:t>4</a:t>
            </a:r>
            <a:endParaRPr sz="2500">
              <a:solidFill>
                <a:schemeClr val="lt1"/>
              </a:solidFill>
              <a:latin typeface="Calibri"/>
              <a:ea typeface="Calibri"/>
              <a:cs typeface="Calibri"/>
              <a:sym typeface="Calibri"/>
            </a:endParaRPr>
          </a:p>
        </p:txBody>
      </p:sp>
      <p:sp>
        <p:nvSpPr>
          <p:cNvPr id="318" name="Google Shape;318;p56"/>
          <p:cNvSpPr/>
          <p:nvPr/>
        </p:nvSpPr>
        <p:spPr>
          <a:xfrm>
            <a:off x="3371438" y="2977106"/>
            <a:ext cx="412500" cy="396900"/>
          </a:xfrm>
          <a:prstGeom prst="ellipse">
            <a:avLst/>
          </a:prstGeom>
          <a:solidFill>
            <a:schemeClr val="accent1"/>
          </a:solidFill>
          <a:ln cap="flat" cmpd="sng" w="12700">
            <a:solidFill>
              <a:srgbClr val="2E75B5"/>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9" name="Google Shape;319;p56"/>
          <p:cNvSpPr txBox="1"/>
          <p:nvPr/>
        </p:nvSpPr>
        <p:spPr>
          <a:xfrm>
            <a:off x="3436781" y="2950442"/>
            <a:ext cx="284100" cy="453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500">
                <a:solidFill>
                  <a:schemeClr val="lt1"/>
                </a:solidFill>
                <a:latin typeface="Calibri"/>
                <a:ea typeface="Calibri"/>
                <a:cs typeface="Calibri"/>
                <a:sym typeface="Calibri"/>
              </a:rPr>
              <a:t>5</a:t>
            </a:r>
            <a:endParaRPr sz="2500">
              <a:solidFill>
                <a:schemeClr val="lt1"/>
              </a:solidFill>
              <a:latin typeface="Calibri"/>
              <a:ea typeface="Calibri"/>
              <a:cs typeface="Calibri"/>
              <a:sym typeface="Calibri"/>
            </a:endParaRPr>
          </a:p>
        </p:txBody>
      </p:sp>
      <p:sp>
        <p:nvSpPr>
          <p:cNvPr id="320" name="Google Shape;320;p56"/>
          <p:cNvSpPr/>
          <p:nvPr/>
        </p:nvSpPr>
        <p:spPr>
          <a:xfrm>
            <a:off x="6629044" y="3003769"/>
            <a:ext cx="412500" cy="396900"/>
          </a:xfrm>
          <a:prstGeom prst="ellipse">
            <a:avLst/>
          </a:prstGeom>
          <a:solidFill>
            <a:schemeClr val="accent1"/>
          </a:solidFill>
          <a:ln cap="flat" cmpd="sng" w="12700">
            <a:solidFill>
              <a:srgbClr val="2E75B5"/>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21" name="Google Shape;321;p56"/>
          <p:cNvSpPr txBox="1"/>
          <p:nvPr/>
        </p:nvSpPr>
        <p:spPr>
          <a:xfrm>
            <a:off x="6694388" y="2977105"/>
            <a:ext cx="284100" cy="453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500">
                <a:solidFill>
                  <a:schemeClr val="lt1"/>
                </a:solidFill>
                <a:latin typeface="Calibri"/>
                <a:ea typeface="Calibri"/>
                <a:cs typeface="Calibri"/>
                <a:sym typeface="Calibri"/>
              </a:rPr>
              <a:t>6</a:t>
            </a:r>
            <a:endParaRPr sz="2500">
              <a:solidFill>
                <a:schemeClr val="lt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5" name="Shape 325"/>
        <p:cNvGrpSpPr/>
        <p:nvPr/>
      </p:nvGrpSpPr>
      <p:grpSpPr>
        <a:xfrm>
          <a:off x="0" y="0"/>
          <a:ext cx="0" cy="0"/>
          <a:chOff x="0" y="0"/>
          <a:chExt cx="0" cy="0"/>
        </a:xfrm>
      </p:grpSpPr>
      <p:pic>
        <p:nvPicPr>
          <p:cNvPr descr="A gold coin with a black and white lettered logo&#10;&#10;Description automatically generated" id="326" name="Google Shape;326;p57"/>
          <p:cNvPicPr preferRelativeResize="0"/>
          <p:nvPr/>
        </p:nvPicPr>
        <p:blipFill rotWithShape="1">
          <a:blip r:embed="rId4">
            <a:alphaModFix/>
          </a:blip>
          <a:srcRect b="0" l="0" r="0" t="0"/>
          <a:stretch/>
        </p:blipFill>
        <p:spPr>
          <a:xfrm>
            <a:off x="7604039" y="4547032"/>
            <a:ext cx="854161" cy="465137"/>
          </a:xfrm>
          <a:prstGeom prst="rect">
            <a:avLst/>
          </a:prstGeom>
          <a:noFill/>
          <a:ln>
            <a:noFill/>
          </a:ln>
        </p:spPr>
      </p:pic>
      <p:pic>
        <p:nvPicPr>
          <p:cNvPr descr="A black and white sign with white text&#10;&#10;Description automatically generated" id="327" name="Google Shape;327;p57"/>
          <p:cNvPicPr preferRelativeResize="0"/>
          <p:nvPr/>
        </p:nvPicPr>
        <p:blipFill rotWithShape="1">
          <a:blip r:embed="rId5">
            <a:alphaModFix/>
          </a:blip>
          <a:srcRect b="0" l="0" r="0" t="0"/>
          <a:stretch/>
        </p:blipFill>
        <p:spPr>
          <a:xfrm>
            <a:off x="685800" y="4549613"/>
            <a:ext cx="1200150" cy="451276"/>
          </a:xfrm>
          <a:prstGeom prst="rect">
            <a:avLst/>
          </a:prstGeom>
          <a:noFill/>
          <a:ln>
            <a:noFill/>
          </a:ln>
        </p:spPr>
      </p:pic>
      <p:pic>
        <p:nvPicPr>
          <p:cNvPr id="328" name="Google Shape;328;p57"/>
          <p:cNvPicPr preferRelativeResize="0"/>
          <p:nvPr/>
        </p:nvPicPr>
        <p:blipFill rotWithShape="1">
          <a:blip r:embed="rId6">
            <a:alphaModFix/>
          </a:blip>
          <a:srcRect b="0" l="0" r="0" t="0"/>
          <a:stretch/>
        </p:blipFill>
        <p:spPr>
          <a:xfrm>
            <a:off x="0" y="4342448"/>
            <a:ext cx="9144000" cy="801053"/>
          </a:xfrm>
          <a:prstGeom prst="rect">
            <a:avLst/>
          </a:prstGeom>
          <a:noFill/>
          <a:ln>
            <a:noFill/>
          </a:ln>
        </p:spPr>
      </p:pic>
    </p:spTree>
  </p:cSld>
  <p:clrMapOvr>
    <a:masterClrMapping/>
  </p:clrMapOvr>
  <p:transition spd="slow">
    <p:push/>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