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256" r:id="rId2"/>
    <p:sldId id="339" r:id="rId3"/>
    <p:sldId id="340" r:id="rId4"/>
    <p:sldId id="341" r:id="rId5"/>
    <p:sldId id="342" r:id="rId6"/>
    <p:sldId id="343" r:id="rId7"/>
    <p:sldId id="344" r:id="rId8"/>
    <p:sldId id="345" r:id="rId9"/>
    <p:sldId id="346" r:id="rId10"/>
    <p:sldId id="347" r:id="rId11"/>
    <p:sldId id="348" r:id="rId12"/>
    <p:sldId id="349" r:id="rId13"/>
    <p:sldId id="350" r:id="rId14"/>
    <p:sldId id="351" r:id="rId15"/>
    <p:sldId id="352" r:id="rId16"/>
    <p:sldId id="353" r:id="rId17"/>
    <p:sldId id="354" r:id="rId18"/>
    <p:sldId id="355" r:id="rId19"/>
    <p:sldId id="356" r:id="rId20"/>
    <p:sldId id="357" r:id="rId21"/>
    <p:sldId id="358" r:id="rId22"/>
    <p:sldId id="359" r:id="rId23"/>
    <p:sldId id="360" r:id="rId24"/>
    <p:sldId id="361" r:id="rId25"/>
    <p:sldId id="362" r:id="rId26"/>
    <p:sldId id="363" r:id="rId27"/>
    <p:sldId id="364" r:id="rId28"/>
    <p:sldId id="365" r:id="rId29"/>
    <p:sldId id="366" r:id="rId30"/>
    <p:sldId id="367" r:id="rId31"/>
    <p:sldId id="368" r:id="rId32"/>
    <p:sldId id="369" r:id="rId33"/>
    <p:sldId id="370" r:id="rId34"/>
    <p:sldId id="371" r:id="rId35"/>
    <p:sldId id="372" r:id="rId36"/>
    <p:sldId id="338" r:id="rId37"/>
  </p:sldIdLst>
  <p:sldSz cx="9144000" cy="6858000" type="screen4x3"/>
  <p:notesSz cx="6858000" cy="9144000"/>
  <p:embeddedFontLst>
    <p:embeddedFont>
      <p:font typeface="Calibri"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4" d="100"/>
          <a:sy n="64" d="100"/>
        </p:scale>
        <p:origin x="-148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49945F-76D4-47F2-BDE7-8B3198958B71}" type="datetimeFigureOut">
              <a:rPr lang="en-US" smtClean="0"/>
              <a:pPr/>
              <a:t>3/13/2025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AD7289-94B5-4959-9C1A-98D0BB78C741}" type="slidenum">
              <a:rPr lang="en-US" smtClean="0"/>
              <a:pPr/>
              <a:t>‹#›</a:t>
            </a:fld>
            <a:endParaRPr lang="en-US"/>
          </a:p>
        </p:txBody>
      </p:sp>
    </p:spTree>
    <p:extLst>
      <p:ext uri="{BB962C8B-B14F-4D97-AF65-F5344CB8AC3E}">
        <p14:creationId xmlns="" xmlns:p14="http://schemas.microsoft.com/office/powerpoint/2010/main" val="3570718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1</a:t>
            </a:fld>
            <a:endParaRPr lang="en-US"/>
          </a:p>
        </p:txBody>
      </p:sp>
    </p:spTree>
    <p:extLst>
      <p:ext uri="{BB962C8B-B14F-4D97-AF65-F5344CB8AC3E}">
        <p14:creationId xmlns="" xmlns:p14="http://schemas.microsoft.com/office/powerpoint/2010/main" val="2761972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2</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3</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4</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5</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6</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7</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8</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9</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10</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11</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12</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13</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14</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15</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16</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17</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18</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19</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20</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21</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22</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23</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24</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25</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26</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27</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28</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29</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30</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31</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32</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33</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34</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35</a:t>
            </a:fld>
            <a:endParaRPr lang="en-US"/>
          </a:p>
        </p:txBody>
      </p:sp>
    </p:spTree>
    <p:extLst>
      <p:ext uri="{BB962C8B-B14F-4D97-AF65-F5344CB8AC3E}">
        <p14:creationId xmlns="" xmlns:p14="http://schemas.microsoft.com/office/powerpoint/2010/main" val="30431285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AD7289-94B5-4959-9C1A-98D0BB78C741}" type="slidenum">
              <a:rPr lang="en-US" smtClean="0"/>
              <a:pPr/>
              <a:t>36</a:t>
            </a:fld>
            <a:endParaRPr lang="en-US"/>
          </a:p>
        </p:txBody>
      </p:sp>
    </p:spTree>
    <p:extLst>
      <p:ext uri="{BB962C8B-B14F-4D97-AF65-F5344CB8AC3E}">
        <p14:creationId xmlns="" xmlns:p14="http://schemas.microsoft.com/office/powerpoint/2010/main" val="648541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551E203-A494-463E-AE16-E660FC38650A}" type="datetimeFigureOut">
              <a:rPr lang="en-US" smtClean="0"/>
              <a:pPr/>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47C50-7B3E-44E6-8CAF-F32CB27E065F}" type="slidenum">
              <a:rPr lang="en-US" smtClean="0"/>
              <a:pPr/>
              <a:t>‹#›</a:t>
            </a:fld>
            <a:endParaRPr lang="en-US"/>
          </a:p>
        </p:txBody>
      </p:sp>
    </p:spTree>
  </p:cSld>
  <p:clrMapOvr>
    <a:masterClrMapping/>
  </p:clrMapOvr>
  <p:transition spd="med">
    <p:wipe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51E203-A494-463E-AE16-E660FC38650A}" type="datetimeFigureOut">
              <a:rPr lang="en-US" smtClean="0"/>
              <a:pPr/>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47C50-7B3E-44E6-8CAF-F32CB27E065F}" type="slidenum">
              <a:rPr lang="en-US" smtClean="0"/>
              <a:pPr/>
              <a:t>‹#›</a:t>
            </a:fld>
            <a:endParaRPr lang="en-US"/>
          </a:p>
        </p:txBody>
      </p:sp>
    </p:spTree>
  </p:cSld>
  <p:clrMapOvr>
    <a:masterClrMapping/>
  </p:clrMapOvr>
  <p:transition spd="med">
    <p:wipe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51E203-A494-463E-AE16-E660FC38650A}" type="datetimeFigureOut">
              <a:rPr lang="en-US" smtClean="0"/>
              <a:pPr/>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47C50-7B3E-44E6-8CAF-F32CB27E065F}" type="slidenum">
              <a:rPr lang="en-US" smtClean="0"/>
              <a:pPr/>
              <a:t>‹#›</a:t>
            </a:fld>
            <a:endParaRPr lang="en-US"/>
          </a:p>
        </p:txBody>
      </p:sp>
    </p:spTree>
  </p:cSld>
  <p:clrMapOvr>
    <a:masterClrMapping/>
  </p:clrMapOvr>
  <p:transition spd="med">
    <p:wipe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51E203-A494-463E-AE16-E660FC38650A}" type="datetimeFigureOut">
              <a:rPr lang="en-US" smtClean="0"/>
              <a:pPr/>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947C50-7B3E-44E6-8CAF-F32CB27E065F}" type="slidenum">
              <a:rPr lang="en-US" smtClean="0"/>
              <a:pPr/>
              <a:t>‹#›</a:t>
            </a:fld>
            <a:endParaRPr lang="en-US"/>
          </a:p>
        </p:txBody>
      </p:sp>
    </p:spTree>
  </p:cSld>
  <p:clrMapOvr>
    <a:masterClrMapping/>
  </p:clrMapOvr>
  <p:transition spd="med">
    <p:wipe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551E203-A494-463E-AE16-E660FC38650A}" type="datetimeFigureOut">
              <a:rPr lang="en-US" smtClean="0"/>
              <a:pPr/>
              <a:t>3/13/2025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947C50-7B3E-44E6-8CAF-F32CB27E065F}" type="slidenum">
              <a:rPr lang="en-US" smtClean="0"/>
              <a:pPr/>
              <a:t>‹#›</a:t>
            </a:fld>
            <a:endParaRPr lang="en-US"/>
          </a:p>
        </p:txBody>
      </p:sp>
    </p:spTree>
  </p:cSld>
  <p:clrMapOvr>
    <a:masterClrMapping/>
  </p:clrMapOvr>
  <p:transition spd="med">
    <p:wipe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51E203-A494-463E-AE16-E660FC38650A}" type="datetimeFigureOut">
              <a:rPr lang="en-US" smtClean="0"/>
              <a:pPr/>
              <a:t>3/13/2025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947C50-7B3E-44E6-8CAF-F32CB27E065F}" type="slidenum">
              <a:rPr lang="en-US" smtClean="0"/>
              <a:pPr/>
              <a:t>‹#›</a:t>
            </a:fld>
            <a:endParaRPr lang="en-US"/>
          </a:p>
        </p:txBody>
      </p:sp>
    </p:spTree>
  </p:cSld>
  <p:clrMapOvr>
    <a:masterClrMapping/>
  </p:clrMapOvr>
  <p:transition spd="med">
    <p:wipe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51E203-A494-463E-AE16-E660FC38650A}" type="datetimeFigureOut">
              <a:rPr lang="en-US" smtClean="0"/>
              <a:pPr/>
              <a:t>3/13/2025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947C50-7B3E-44E6-8CAF-F32CB27E065F}" type="slidenum">
              <a:rPr lang="en-US" smtClean="0"/>
              <a:pPr/>
              <a:t>‹#›</a:t>
            </a:fld>
            <a:endParaRPr lang="en-US"/>
          </a:p>
        </p:txBody>
      </p:sp>
    </p:spTree>
  </p:cSld>
  <p:clrMapOvr>
    <a:masterClrMapping/>
  </p:clrMapOvr>
  <p:transition spd="med">
    <p:wipe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51E203-A494-463E-AE16-E660FC38650A}" type="datetimeFigureOut">
              <a:rPr lang="en-US" smtClean="0"/>
              <a:pPr/>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947C50-7B3E-44E6-8CAF-F32CB27E065F}" type="slidenum">
              <a:rPr lang="en-US" smtClean="0"/>
              <a:pPr/>
              <a:t>‹#›</a:t>
            </a:fld>
            <a:endParaRPr lang="en-US"/>
          </a:p>
        </p:txBody>
      </p:sp>
    </p:spTree>
  </p:cSld>
  <p:clrMapOvr>
    <a:masterClrMapping/>
  </p:clrMapOvr>
  <p:transition spd="med">
    <p:wipe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51E203-A494-463E-AE16-E660FC38650A}" type="datetimeFigureOut">
              <a:rPr lang="en-US" smtClean="0"/>
              <a:pPr/>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947C50-7B3E-44E6-8CAF-F32CB27E065F}" type="slidenum">
              <a:rPr lang="en-US" smtClean="0"/>
              <a:pPr/>
              <a:t>‹#›</a:t>
            </a:fld>
            <a:endParaRPr lang="en-US"/>
          </a:p>
        </p:txBody>
      </p:sp>
    </p:spTree>
  </p:cSld>
  <p:clrMapOvr>
    <a:masterClrMapping/>
  </p:clrMapOvr>
  <p:transition spd="med">
    <p:wipe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51E203-A494-463E-AE16-E660FC38650A}" type="datetimeFigureOut">
              <a:rPr lang="en-US" smtClean="0"/>
              <a:pPr/>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47C50-7B3E-44E6-8CAF-F32CB27E065F}" type="slidenum">
              <a:rPr lang="en-US" smtClean="0"/>
              <a:pPr/>
              <a:t>‹#›</a:t>
            </a:fld>
            <a:endParaRPr lang="en-US"/>
          </a:p>
        </p:txBody>
      </p:sp>
    </p:spTree>
  </p:cSld>
  <p:clrMapOvr>
    <a:masterClrMapping/>
  </p:clrMapOvr>
  <p:transition spd="med">
    <p:wipe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51E203-A494-463E-AE16-E660FC38650A}" type="datetimeFigureOut">
              <a:rPr lang="en-US" smtClean="0"/>
              <a:pPr/>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47C50-7B3E-44E6-8CAF-F32CB27E065F}" type="slidenum">
              <a:rPr lang="en-US" smtClean="0"/>
              <a:pPr/>
              <a:t>‹#›</a:t>
            </a:fld>
            <a:endParaRPr lang="en-US"/>
          </a:p>
        </p:txBody>
      </p:sp>
    </p:spTree>
  </p:cSld>
  <p:clrMapOvr>
    <a:masterClrMapping/>
  </p:clrMapOvr>
  <p:transition spd="med">
    <p:wipe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51E203-A494-463E-AE16-E660FC38650A}" type="datetimeFigureOut">
              <a:rPr lang="en-US" smtClean="0"/>
              <a:pPr/>
              <a:t>3/13/2025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947C50-7B3E-44E6-8CAF-F32CB27E065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wipe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0.pn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IFE\Desktop\print\C.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spd="med">
    <p:wipe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 name="TextBox 4">
            <a:extLst>
              <a:ext uri="{FF2B5EF4-FFF2-40B4-BE49-F238E27FC236}">
                <a16:creationId xmlns="" xmlns:a16="http://schemas.microsoft.com/office/drawing/2014/main" id="{F79EDEA2-9B2D-1624-D5D5-5B3489FF958F}"/>
              </a:ext>
            </a:extLst>
          </p:cNvPr>
          <p:cNvSpPr txBox="1"/>
          <p:nvPr/>
        </p:nvSpPr>
        <p:spPr>
          <a:xfrm>
            <a:off x="1371600" y="2667000"/>
            <a:ext cx="4800600" cy="584775"/>
          </a:xfrm>
          <a:prstGeom prst="rect">
            <a:avLst/>
          </a:prstGeom>
          <a:noFill/>
        </p:spPr>
        <p:txBody>
          <a:bodyPr wrap="square" rtlCol="0">
            <a:spAutoFit/>
          </a:bodyPr>
          <a:lstStyle/>
          <a:p>
            <a:r>
              <a:rPr lang="en-US" sz="3200" b="1" dirty="0" smtClean="0">
                <a:solidFill>
                  <a:srgbClr val="FF0000"/>
                </a:solidFill>
              </a:rPr>
              <a:t>WE ALL ARE MINISTERS</a:t>
            </a:r>
            <a:endParaRPr lang="en-US" sz="3200" dirty="0">
              <a:solidFill>
                <a:srgbClr val="FF0000"/>
              </a:solidFill>
            </a:endParaRPr>
          </a:p>
        </p:txBody>
      </p:sp>
      <p:sp>
        <p:nvSpPr>
          <p:cNvPr id="6" name="TextBox 5">
            <a:extLst>
              <a:ext uri="{FF2B5EF4-FFF2-40B4-BE49-F238E27FC236}">
                <a16:creationId xmlns="" xmlns:a16="http://schemas.microsoft.com/office/drawing/2014/main" id="{8070A541-99F2-65D2-05BD-ED5EE02B340D}"/>
              </a:ext>
            </a:extLst>
          </p:cNvPr>
          <p:cNvSpPr txBox="1"/>
          <p:nvPr/>
        </p:nvSpPr>
        <p:spPr>
          <a:xfrm>
            <a:off x="1447800" y="3591342"/>
            <a:ext cx="6934200" cy="2123658"/>
          </a:xfrm>
          <a:prstGeom prst="rect">
            <a:avLst/>
          </a:prstGeom>
          <a:noFill/>
        </p:spPr>
        <p:txBody>
          <a:bodyPr wrap="square" rtlCol="0">
            <a:spAutoFit/>
          </a:bodyPr>
          <a:lstStyle/>
          <a:p>
            <a:r>
              <a:rPr lang="en-US" sz="2200" b="1" dirty="0" smtClean="0"/>
              <a:t>It is my utmost pleasure and delight to be here today.</a:t>
            </a:r>
            <a:endParaRPr lang="en-US" sz="2200" dirty="0" smtClean="0"/>
          </a:p>
          <a:p>
            <a:r>
              <a:rPr lang="en-US" sz="2200" b="1" dirty="0" smtClean="0"/>
              <a:t>The subject before us is one of profound significance, touching both Faith and Enterprise.</a:t>
            </a:r>
          </a:p>
          <a:p>
            <a:endParaRPr lang="en-US" sz="2200" dirty="0" smtClean="0"/>
          </a:p>
          <a:p>
            <a:r>
              <a:rPr lang="en-US" sz="2200" b="1" dirty="0" smtClean="0"/>
              <a:t>I count it a privilege to share this space with great minds, each carrying a unique expression of God’s calling.</a:t>
            </a:r>
            <a:endParaRPr lang="en-US" sz="2200" dirty="0"/>
          </a:p>
        </p:txBody>
      </p:sp>
      <p:sp>
        <p:nvSpPr>
          <p:cNvPr id="12" name="Rectangle 11"/>
          <p:cNvSpPr/>
          <p:nvPr/>
        </p:nvSpPr>
        <p:spPr>
          <a:xfrm>
            <a:off x="1447800" y="3200400"/>
            <a:ext cx="7239000" cy="152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5" name="Picture 7"/>
          <p:cNvPicPr>
            <a:picLocks noChangeAspect="1" noChangeArrowheads="1"/>
          </p:cNvPicPr>
          <p:nvPr/>
        </p:nvPicPr>
        <p:blipFill>
          <a:blip r:embed="rId4"/>
          <a:srcRect/>
          <a:stretch>
            <a:fillRect/>
          </a:stretch>
        </p:blipFill>
        <p:spPr bwMode="auto">
          <a:xfrm>
            <a:off x="1981200" y="533400"/>
            <a:ext cx="5029200" cy="2065885"/>
          </a:xfrm>
          <a:prstGeom prst="rect">
            <a:avLst/>
          </a:prstGeom>
          <a:noFill/>
          <a:ln w="9525">
            <a:noFill/>
            <a:miter lim="800000"/>
            <a:headEnd/>
            <a:tailEnd/>
          </a:ln>
          <a:effectLst/>
        </p:spPr>
      </p:pic>
      <p:pic>
        <p:nvPicPr>
          <p:cNvPr id="9"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447800" y="1818144"/>
            <a:ext cx="6934200" cy="2677656"/>
          </a:xfrm>
          <a:prstGeom prst="rect">
            <a:avLst/>
          </a:prstGeom>
          <a:noFill/>
        </p:spPr>
        <p:txBody>
          <a:bodyPr wrap="square" rtlCol="0">
            <a:spAutoFit/>
          </a:bodyPr>
          <a:lstStyle/>
          <a:p>
            <a:r>
              <a:rPr lang="en-US" sz="2400" b="1" dirty="0" smtClean="0"/>
              <a:t>As the foundational speaker at this retreat, I decided to guide us in revisiting some core truths—wisdom that is often overlooked yet divinely revealed. </a:t>
            </a:r>
          </a:p>
          <a:p>
            <a:endParaRPr lang="en-US" sz="2400" dirty="0" smtClean="0"/>
          </a:p>
          <a:p>
            <a:r>
              <a:rPr lang="en-US" sz="2400" b="1" dirty="0" smtClean="0"/>
              <a:t>These insights will empower us to navigate both spheres—the Church and the Marketplace—positioning us for greater influence and impact.</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 name="TextBox 4">
            <a:extLst>
              <a:ext uri="{FF2B5EF4-FFF2-40B4-BE49-F238E27FC236}">
                <a16:creationId xmlns="" xmlns:a16="http://schemas.microsoft.com/office/drawing/2014/main" id="{F79EDEA2-9B2D-1624-D5D5-5B3489FF958F}"/>
              </a:ext>
            </a:extLst>
          </p:cNvPr>
          <p:cNvSpPr txBox="1"/>
          <p:nvPr/>
        </p:nvSpPr>
        <p:spPr>
          <a:xfrm>
            <a:off x="1371600" y="3752671"/>
            <a:ext cx="4800600" cy="584775"/>
          </a:xfrm>
          <a:prstGeom prst="rect">
            <a:avLst/>
          </a:prstGeom>
          <a:noFill/>
        </p:spPr>
        <p:txBody>
          <a:bodyPr wrap="square" rtlCol="0">
            <a:spAutoFit/>
          </a:bodyPr>
          <a:lstStyle/>
          <a:p>
            <a:r>
              <a:rPr lang="en-US" sz="3200" b="1" dirty="0" smtClean="0">
                <a:solidFill>
                  <a:srgbClr val="FF0000"/>
                </a:solidFill>
              </a:rPr>
              <a:t>INTRODUCTION</a:t>
            </a:r>
            <a:endParaRPr lang="en-US" sz="3200" dirty="0">
              <a:solidFill>
                <a:srgbClr val="FF0000"/>
              </a:solidFill>
            </a:endParaRPr>
          </a:p>
        </p:txBody>
      </p:sp>
      <p:sp>
        <p:nvSpPr>
          <p:cNvPr id="6" name="TextBox 5">
            <a:extLst>
              <a:ext uri="{FF2B5EF4-FFF2-40B4-BE49-F238E27FC236}">
                <a16:creationId xmlns="" xmlns:a16="http://schemas.microsoft.com/office/drawing/2014/main" id="{8070A541-99F2-65D2-05BD-ED5EE02B340D}"/>
              </a:ext>
            </a:extLst>
          </p:cNvPr>
          <p:cNvSpPr txBox="1"/>
          <p:nvPr/>
        </p:nvSpPr>
        <p:spPr>
          <a:xfrm>
            <a:off x="1447800" y="4667071"/>
            <a:ext cx="6934200" cy="1200329"/>
          </a:xfrm>
          <a:prstGeom prst="rect">
            <a:avLst/>
          </a:prstGeom>
          <a:noFill/>
        </p:spPr>
        <p:txBody>
          <a:bodyPr wrap="square" rtlCol="0">
            <a:spAutoFit/>
          </a:bodyPr>
          <a:lstStyle/>
          <a:p>
            <a:r>
              <a:rPr lang="en-US" sz="2400" b="1" dirty="0" smtClean="0"/>
              <a:t>The Church as a whole—both the Pulpit and the Pew—is a divine force, designed by God to be </a:t>
            </a:r>
            <a:r>
              <a:rPr lang="en-US" sz="2400" b="1" u="sng" dirty="0" smtClean="0"/>
              <a:t>SALT</a:t>
            </a:r>
            <a:r>
              <a:rPr lang="en-US" sz="2400" b="1" dirty="0" smtClean="0"/>
              <a:t> and </a:t>
            </a:r>
            <a:r>
              <a:rPr lang="en-US" sz="2400" b="1" u="sng" dirty="0" smtClean="0"/>
              <a:t>LIGHT</a:t>
            </a:r>
            <a:r>
              <a:rPr lang="en-US" sz="2400" b="1" dirty="0" smtClean="0"/>
              <a:t> in the world.</a:t>
            </a:r>
            <a:endParaRPr lang="en-US" sz="2400" dirty="0"/>
          </a:p>
        </p:txBody>
      </p:sp>
      <p:sp>
        <p:nvSpPr>
          <p:cNvPr id="12" name="Rectangle 11"/>
          <p:cNvSpPr/>
          <p:nvPr/>
        </p:nvSpPr>
        <p:spPr>
          <a:xfrm>
            <a:off x="1447800" y="4286071"/>
            <a:ext cx="7239000" cy="152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2535" name="Picture 7"/>
          <p:cNvPicPr>
            <a:picLocks noChangeAspect="1" noChangeArrowheads="1"/>
          </p:cNvPicPr>
          <p:nvPr/>
        </p:nvPicPr>
        <p:blipFill>
          <a:blip r:embed="rId4"/>
          <a:srcRect t="20310" b="7475"/>
          <a:stretch>
            <a:fillRect/>
          </a:stretch>
        </p:blipFill>
        <p:spPr bwMode="auto">
          <a:xfrm>
            <a:off x="1447800" y="1105424"/>
            <a:ext cx="7086600" cy="2494847"/>
          </a:xfrm>
          <a:prstGeom prst="rect">
            <a:avLst/>
          </a:prstGeom>
          <a:noFill/>
          <a:ln w="9525">
            <a:noFill/>
            <a:miter lim="800000"/>
            <a:headEnd/>
            <a:tailEnd/>
          </a:ln>
          <a:effectLst/>
        </p:spPr>
      </p:pic>
      <p:pic>
        <p:nvPicPr>
          <p:cNvPr id="13"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447800" y="1109008"/>
            <a:ext cx="6934200" cy="1938992"/>
          </a:xfrm>
          <a:prstGeom prst="rect">
            <a:avLst/>
          </a:prstGeom>
          <a:noFill/>
        </p:spPr>
        <p:txBody>
          <a:bodyPr wrap="square" rtlCol="0">
            <a:spAutoFit/>
          </a:bodyPr>
          <a:lstStyle/>
          <a:p>
            <a:r>
              <a:rPr lang="en-US" sz="2400" dirty="0" smtClean="0"/>
              <a:t>Matthew‬ ‭5‬:‭13‬-‭16‬ ‭(MSG‬‬) 13) “Let me tell you why you are here. </a:t>
            </a:r>
            <a:r>
              <a:rPr lang="en-US" sz="2400" b="1" dirty="0" smtClean="0"/>
              <a:t>You’re here to be salt-seasoning that brings out the God-flavors of this earth.</a:t>
            </a:r>
            <a:r>
              <a:rPr lang="en-US" sz="2400" dirty="0" smtClean="0"/>
              <a:t> If you lose your saltiness, how will people taste godliness? You’ve lost your usefulness and will end up in the garbage. </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7653" name="Picture 5"/>
          <p:cNvPicPr>
            <a:picLocks noChangeAspect="1" noChangeArrowheads="1"/>
          </p:cNvPicPr>
          <p:nvPr/>
        </p:nvPicPr>
        <p:blipFill>
          <a:blip r:embed="rId4"/>
          <a:srcRect b="40625"/>
          <a:stretch>
            <a:fillRect/>
          </a:stretch>
        </p:blipFill>
        <p:spPr bwMode="auto">
          <a:xfrm>
            <a:off x="1600200" y="3293533"/>
            <a:ext cx="6553200" cy="2573867"/>
          </a:xfrm>
          <a:prstGeom prst="rect">
            <a:avLst/>
          </a:prstGeom>
          <a:noFill/>
          <a:ln w="9525">
            <a:noFill/>
            <a:miter lim="800000"/>
            <a:headEnd/>
            <a:tailEnd/>
          </a:ln>
          <a:effectLst/>
        </p:spPr>
      </p:pic>
      <p:pic>
        <p:nvPicPr>
          <p:cNvPr id="12"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447800" y="1190685"/>
            <a:ext cx="7010400" cy="4524315"/>
          </a:xfrm>
          <a:prstGeom prst="rect">
            <a:avLst/>
          </a:prstGeom>
          <a:noFill/>
        </p:spPr>
        <p:txBody>
          <a:bodyPr wrap="square" rtlCol="0">
            <a:spAutoFit/>
          </a:bodyPr>
          <a:lstStyle/>
          <a:p>
            <a:r>
              <a:rPr lang="en-US" sz="2400" dirty="0" smtClean="0"/>
              <a:t>14-16) “Here’s another way to put it: </a:t>
            </a:r>
            <a:r>
              <a:rPr lang="en-US" sz="2400" b="1" dirty="0" smtClean="0"/>
              <a:t>You’re here to be light, bringing out the God-colors in the world. God is not a secret to be kept. </a:t>
            </a:r>
            <a:r>
              <a:rPr lang="en-US" sz="2400" b="1" u="sng" dirty="0" smtClean="0"/>
              <a:t>We’re going public with this, as public as a city on a hill.</a:t>
            </a:r>
          </a:p>
          <a:p>
            <a:endParaRPr lang="en-US" sz="2400" b="1" u="sng" dirty="0" smtClean="0"/>
          </a:p>
          <a:p>
            <a:r>
              <a:rPr lang="en-US" sz="2400" dirty="0" smtClean="0"/>
              <a:t>If I make you light-bearers, you don’t think I’m going to hide you under a bucket, do you? I’m putting you on a light stand. Now that I’ve put you there on a hilltop, on a light stand—shine! Keep open house; be generous with your lives. By opening up to others, you’ll prompt people to open up with God, this generous Father in heaven.”</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447800" y="1202353"/>
            <a:ext cx="7010400" cy="4893647"/>
          </a:xfrm>
          <a:prstGeom prst="rect">
            <a:avLst/>
          </a:prstGeom>
          <a:noFill/>
        </p:spPr>
        <p:txBody>
          <a:bodyPr wrap="square" rtlCol="0">
            <a:spAutoFit/>
          </a:bodyPr>
          <a:lstStyle/>
          <a:p>
            <a:r>
              <a:rPr lang="en-US" sz="2400" dirty="0" smtClean="0"/>
              <a:t>▪</a:t>
            </a:r>
            <a:r>
              <a:rPr lang="en-US" sz="2400" b="1" dirty="0" smtClean="0"/>
              <a:t> When </a:t>
            </a:r>
            <a:r>
              <a:rPr lang="en-US" sz="2400" b="1" u="sng" dirty="0" smtClean="0"/>
              <a:t>Purpose</a:t>
            </a:r>
            <a:r>
              <a:rPr lang="en-US" sz="2400" b="1" dirty="0" smtClean="0"/>
              <a:t> is not known, abuse is inevitable. </a:t>
            </a:r>
            <a:endParaRPr lang="en-US" sz="2400" dirty="0" smtClean="0"/>
          </a:p>
          <a:p>
            <a:r>
              <a:rPr lang="en-US" sz="2400" b="1" dirty="0" smtClean="0"/>
              <a:t>Over the years, the Church has largely used Christ for personal gain, operating with a distorted mindset—one that has consumed us entirely.</a:t>
            </a:r>
          </a:p>
          <a:p>
            <a:endParaRPr lang="en-US" sz="2400" b="1" dirty="0" smtClean="0"/>
          </a:p>
          <a:p>
            <a:r>
              <a:rPr lang="en-US" sz="2400" dirty="0" smtClean="0"/>
              <a:t>▪</a:t>
            </a:r>
            <a:r>
              <a:rPr lang="en-US" sz="2400" b="1" dirty="0" smtClean="0"/>
              <a:t> It is with the </a:t>
            </a:r>
            <a:r>
              <a:rPr lang="en-US" sz="2400" b="1" u="sng" dirty="0" smtClean="0"/>
              <a:t>intent</a:t>
            </a:r>
            <a:r>
              <a:rPr lang="en-US" sz="2400" b="1" dirty="0" smtClean="0"/>
              <a:t> of change, redirection, and rightful alignment that I see this retreat as deeply pivotal.</a:t>
            </a:r>
            <a:r>
              <a:rPr lang="en-US" sz="2400" dirty="0" smtClean="0"/>
              <a:t/>
            </a:r>
            <a:br>
              <a:rPr lang="en-US" sz="2400" dirty="0" smtClean="0"/>
            </a:br>
            <a:endParaRPr lang="en-US" sz="2400" dirty="0" smtClean="0"/>
          </a:p>
          <a:p>
            <a:r>
              <a:rPr lang="en-US" sz="2400" dirty="0" smtClean="0"/>
              <a:t>▪</a:t>
            </a:r>
            <a:r>
              <a:rPr lang="en-US" sz="2400" b="1" dirty="0" smtClean="0"/>
              <a:t> Matthew 5:13-16 stands, for me, as a Universal Mandate for the Body of Christ, deeply rooted in God’s original intent for us as His own</a:t>
            </a:r>
            <a:endParaRPr lang="en-US" sz="2400" dirty="0" smtClean="0"/>
          </a:p>
          <a:p>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447800" y="1818144"/>
            <a:ext cx="7010400" cy="2677656"/>
          </a:xfrm>
          <a:prstGeom prst="rect">
            <a:avLst/>
          </a:prstGeom>
          <a:noFill/>
        </p:spPr>
        <p:txBody>
          <a:bodyPr wrap="square" rtlCol="0">
            <a:spAutoFit/>
          </a:bodyPr>
          <a:lstStyle/>
          <a:p>
            <a:r>
              <a:rPr lang="en-US" sz="2400" b="1" dirty="0" smtClean="0">
                <a:solidFill>
                  <a:srgbClr val="FF0000"/>
                </a:solidFill>
              </a:rPr>
              <a:t>His </a:t>
            </a:r>
            <a:r>
              <a:rPr lang="en-US" sz="2400" b="1" u="sng" dirty="0" smtClean="0">
                <a:solidFill>
                  <a:srgbClr val="FF0000"/>
                </a:solidFill>
              </a:rPr>
              <a:t>original intent</a:t>
            </a:r>
            <a:r>
              <a:rPr lang="en-US" sz="2400" b="1" dirty="0" smtClean="0">
                <a:solidFill>
                  <a:srgbClr val="FF0000"/>
                </a:solidFill>
              </a:rPr>
              <a:t> is for us to manifest on earth as:</a:t>
            </a:r>
          </a:p>
          <a:p>
            <a:endParaRPr lang="en-US" sz="2400" dirty="0" smtClean="0"/>
          </a:p>
          <a:p>
            <a:r>
              <a:rPr lang="en-US" sz="2400" b="1" dirty="0" err="1" smtClean="0"/>
              <a:t>i</a:t>
            </a:r>
            <a:r>
              <a:rPr lang="en-US" sz="2400" b="1" dirty="0" smtClean="0"/>
              <a:t>) GOD-FLAVORS</a:t>
            </a:r>
            <a:endParaRPr lang="en-US" sz="2400" dirty="0" smtClean="0"/>
          </a:p>
          <a:p>
            <a:r>
              <a:rPr lang="en-US" sz="2400" b="1" dirty="0" smtClean="0"/>
              <a:t>ii) GOD-COLORS</a:t>
            </a:r>
          </a:p>
          <a:p>
            <a:endParaRPr lang="en-US" sz="2400" dirty="0" smtClean="0"/>
          </a:p>
          <a:p>
            <a:r>
              <a:rPr lang="en-US" sz="2400" b="1" dirty="0" smtClean="0"/>
              <a:t>influencing both the Church and the Marketplace for lasting impact.</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4114800"/>
            <a:ext cx="7010400" cy="1200329"/>
          </a:xfrm>
          <a:prstGeom prst="rect">
            <a:avLst/>
          </a:prstGeom>
          <a:noFill/>
        </p:spPr>
        <p:txBody>
          <a:bodyPr wrap="square" rtlCol="0">
            <a:spAutoFit/>
          </a:bodyPr>
          <a:lstStyle/>
          <a:p>
            <a:r>
              <a:rPr lang="en-US" sz="2400" dirty="0" smtClean="0"/>
              <a:t>Mark‬ ‭16‬:‭14‬b-‭20‬ ‭(MSG‬‬) “…he said, “</a:t>
            </a:r>
            <a:r>
              <a:rPr lang="en-US" sz="2400" b="1" dirty="0" smtClean="0"/>
              <a:t>Go into the world. Go everywhere and announce the Message of God’s good news to one and all.</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8674" name="Picture 2"/>
          <p:cNvPicPr>
            <a:picLocks noChangeAspect="1" noChangeArrowheads="1"/>
          </p:cNvPicPr>
          <p:nvPr/>
        </p:nvPicPr>
        <p:blipFill>
          <a:blip r:embed="rId4"/>
          <a:srcRect t="18818" r="11496"/>
          <a:stretch>
            <a:fillRect/>
          </a:stretch>
        </p:blipFill>
        <p:spPr bwMode="auto">
          <a:xfrm>
            <a:off x="1523999" y="609600"/>
            <a:ext cx="6172201" cy="2301173"/>
          </a:xfrm>
          <a:prstGeom prst="rect">
            <a:avLst/>
          </a:prstGeom>
          <a:noFill/>
          <a:ln w="9525">
            <a:noFill/>
            <a:miter lim="800000"/>
            <a:headEnd/>
            <a:tailEnd/>
          </a:ln>
          <a:effectLst/>
        </p:spPr>
      </p:pic>
      <p:sp>
        <p:nvSpPr>
          <p:cNvPr id="12" name="TextBox 11">
            <a:extLst>
              <a:ext uri="{FF2B5EF4-FFF2-40B4-BE49-F238E27FC236}">
                <a16:creationId xmlns="" xmlns:a16="http://schemas.microsoft.com/office/drawing/2014/main" id="{8070A541-99F2-65D2-05BD-ED5EE02B340D}"/>
              </a:ext>
            </a:extLst>
          </p:cNvPr>
          <p:cNvSpPr txBox="1"/>
          <p:nvPr/>
        </p:nvSpPr>
        <p:spPr>
          <a:xfrm>
            <a:off x="1600200" y="609600"/>
            <a:ext cx="7010400" cy="523220"/>
          </a:xfrm>
          <a:prstGeom prst="rect">
            <a:avLst/>
          </a:prstGeom>
          <a:noFill/>
        </p:spPr>
        <p:txBody>
          <a:bodyPr wrap="square" rtlCol="0">
            <a:spAutoFit/>
          </a:bodyPr>
          <a:lstStyle/>
          <a:p>
            <a:r>
              <a:rPr lang="en-US" sz="2800" b="1" u="sng" dirty="0" smtClean="0">
                <a:solidFill>
                  <a:schemeClr val="bg1"/>
                </a:solidFill>
                <a:effectLst>
                  <a:outerShdw blurRad="38100" dist="38100" dir="2700000" algn="tl">
                    <a:srgbClr val="000000">
                      <a:alpha val="43137"/>
                    </a:srgbClr>
                  </a:outerShdw>
                </a:effectLst>
              </a:rPr>
              <a:t>PERSPECTIVES:</a:t>
            </a:r>
            <a:endParaRPr lang="en-US" sz="2800" dirty="0">
              <a:solidFill>
                <a:schemeClr val="bg1"/>
              </a:solidFill>
              <a:effectLst>
                <a:outerShdw blurRad="38100" dist="38100" dir="2700000" algn="tl">
                  <a:srgbClr val="000000">
                    <a:alpha val="43137"/>
                  </a:srgbClr>
                </a:outerShdw>
              </a:effectLst>
            </a:endParaRPr>
          </a:p>
        </p:txBody>
      </p:sp>
      <p:sp>
        <p:nvSpPr>
          <p:cNvPr id="14" name="TextBox 13">
            <a:extLst>
              <a:ext uri="{FF2B5EF4-FFF2-40B4-BE49-F238E27FC236}">
                <a16:creationId xmlns="" xmlns:a16="http://schemas.microsoft.com/office/drawing/2014/main" id="{F79EDEA2-9B2D-1624-D5D5-5B3489FF958F}"/>
              </a:ext>
            </a:extLst>
          </p:cNvPr>
          <p:cNvSpPr txBox="1"/>
          <p:nvPr/>
        </p:nvSpPr>
        <p:spPr>
          <a:xfrm>
            <a:off x="1371600" y="3276600"/>
            <a:ext cx="4800600" cy="584775"/>
          </a:xfrm>
          <a:prstGeom prst="rect">
            <a:avLst/>
          </a:prstGeom>
          <a:noFill/>
        </p:spPr>
        <p:txBody>
          <a:bodyPr wrap="square" rtlCol="0">
            <a:spAutoFit/>
          </a:bodyPr>
          <a:lstStyle/>
          <a:p>
            <a:r>
              <a:rPr lang="en-US" sz="3200" b="1" dirty="0" smtClean="0">
                <a:solidFill>
                  <a:srgbClr val="FF0000"/>
                </a:solidFill>
              </a:rPr>
              <a:t>THE CHURCH</a:t>
            </a:r>
            <a:endParaRPr lang="en-US" sz="3200" dirty="0">
              <a:solidFill>
                <a:srgbClr val="FF0000"/>
              </a:solidFill>
            </a:endParaRPr>
          </a:p>
        </p:txBody>
      </p:sp>
      <p:sp>
        <p:nvSpPr>
          <p:cNvPr id="15" name="Rectangle 14"/>
          <p:cNvSpPr/>
          <p:nvPr/>
        </p:nvSpPr>
        <p:spPr>
          <a:xfrm>
            <a:off x="1447800" y="3810000"/>
            <a:ext cx="7239000" cy="152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1677412"/>
            <a:ext cx="7010400" cy="3046988"/>
          </a:xfrm>
          <a:prstGeom prst="rect">
            <a:avLst/>
          </a:prstGeom>
          <a:noFill/>
        </p:spPr>
        <p:txBody>
          <a:bodyPr wrap="square" rtlCol="0">
            <a:spAutoFit/>
          </a:bodyPr>
          <a:lstStyle/>
          <a:p>
            <a:r>
              <a:rPr lang="en-US" sz="2400" dirty="0" smtClean="0"/>
              <a:t>Whoever believes and is baptized is saved; whoever refuses to believe is damned. </a:t>
            </a:r>
          </a:p>
          <a:p>
            <a:endParaRPr lang="en-US" sz="2400" dirty="0" smtClean="0"/>
          </a:p>
          <a:p>
            <a:r>
              <a:rPr lang="en-US" sz="2400" dirty="0" smtClean="0"/>
              <a:t>“</a:t>
            </a:r>
            <a:r>
              <a:rPr lang="en-US" sz="2400" u="sng" dirty="0" smtClean="0"/>
              <a:t>These are some of the signs that will accompany believers</a:t>
            </a:r>
            <a:r>
              <a:rPr lang="en-US" sz="2400" dirty="0" smtClean="0"/>
              <a:t>: They will throw out demons in my name, they will speak in new tongues, they will take snakes in their hands, they will drink poison and not be hurt, they will lay hands on the sick and make them well.”</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1677412"/>
            <a:ext cx="7010400" cy="2677656"/>
          </a:xfrm>
          <a:prstGeom prst="rect">
            <a:avLst/>
          </a:prstGeom>
          <a:noFill/>
        </p:spPr>
        <p:txBody>
          <a:bodyPr wrap="square" rtlCol="0">
            <a:spAutoFit/>
          </a:bodyPr>
          <a:lstStyle/>
          <a:p>
            <a:r>
              <a:rPr lang="en-US" sz="2400" b="1" dirty="0" smtClean="0"/>
              <a:t>Then the Master Jesus, after </a:t>
            </a:r>
            <a:r>
              <a:rPr lang="en-US" sz="2400" b="1" u="sng" dirty="0" smtClean="0"/>
              <a:t>briefing them</a:t>
            </a:r>
            <a:r>
              <a:rPr lang="en-US" sz="2400" dirty="0" smtClean="0"/>
              <a:t>, was taken up to heaven, and he sat down beside God in the place of honor. </a:t>
            </a:r>
          </a:p>
          <a:p>
            <a:endParaRPr lang="en-US" sz="2400" dirty="0" smtClean="0"/>
          </a:p>
          <a:p>
            <a:r>
              <a:rPr lang="en-US" sz="2400" b="1" dirty="0" smtClean="0"/>
              <a:t>And the disciples went everywhere preaching, the Master working right with them, validating the Message with indisputable evidence.</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9698" name="Picture 2"/>
          <p:cNvPicPr>
            <a:picLocks noChangeAspect="1" noChangeArrowheads="1"/>
          </p:cNvPicPr>
          <p:nvPr/>
        </p:nvPicPr>
        <p:blipFill>
          <a:blip r:embed="rId4"/>
          <a:srcRect/>
          <a:stretch>
            <a:fillRect/>
          </a:stretch>
        </p:blipFill>
        <p:spPr bwMode="auto">
          <a:xfrm>
            <a:off x="1447800" y="1143000"/>
            <a:ext cx="7086760" cy="3990975"/>
          </a:xfrm>
          <a:prstGeom prst="rect">
            <a:avLst/>
          </a:prstGeom>
          <a:noFill/>
          <a:ln w="9525">
            <a:noFill/>
            <a:miter lim="800000"/>
            <a:headEnd/>
            <a:tailEnd/>
          </a:ln>
          <a:effectLst/>
        </p:spPr>
      </p:pic>
      <p:sp>
        <p:nvSpPr>
          <p:cNvPr id="6" name="TextBox 5">
            <a:extLst>
              <a:ext uri="{FF2B5EF4-FFF2-40B4-BE49-F238E27FC236}">
                <a16:creationId xmlns="" xmlns:a16="http://schemas.microsoft.com/office/drawing/2014/main" id="{8070A541-99F2-65D2-05BD-ED5EE02B340D}"/>
              </a:ext>
            </a:extLst>
          </p:cNvPr>
          <p:cNvSpPr txBox="1"/>
          <p:nvPr/>
        </p:nvSpPr>
        <p:spPr>
          <a:xfrm>
            <a:off x="2133600" y="1066800"/>
            <a:ext cx="6172200" cy="1569660"/>
          </a:xfrm>
          <a:prstGeom prst="rect">
            <a:avLst/>
          </a:prstGeom>
          <a:noFill/>
        </p:spPr>
        <p:txBody>
          <a:bodyPr wrap="square" rtlCol="0">
            <a:spAutoFit/>
          </a:bodyPr>
          <a:lstStyle/>
          <a:p>
            <a:r>
              <a:rPr lang="en-US" sz="2400" b="1" dirty="0" smtClean="0"/>
              <a:t>Jesus was literally saying, “GO PUBLIC!”</a:t>
            </a:r>
            <a:endParaRPr lang="en-US" sz="2400" dirty="0" smtClean="0"/>
          </a:p>
          <a:p>
            <a:r>
              <a:rPr lang="en-US" sz="2400" b="1" dirty="0" smtClean="0"/>
              <a:t>During the briefing session with His disciples before His departure, He was putting all their time together into proper perspective:</a:t>
            </a:r>
            <a:endParaRPr lang="en-US" sz="2400" dirty="0" smtClean="0"/>
          </a:p>
        </p:txBody>
      </p:sp>
      <p:pic>
        <p:nvPicPr>
          <p:cNvPr id="12"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0722" name="Picture 2"/>
          <p:cNvPicPr>
            <a:picLocks noChangeAspect="1" noChangeArrowheads="1"/>
          </p:cNvPicPr>
          <p:nvPr/>
        </p:nvPicPr>
        <p:blipFill>
          <a:blip r:embed="rId4"/>
          <a:srcRect r="11320"/>
          <a:stretch>
            <a:fillRect/>
          </a:stretch>
        </p:blipFill>
        <p:spPr bwMode="auto">
          <a:xfrm>
            <a:off x="1447800" y="609600"/>
            <a:ext cx="6248400" cy="3505200"/>
          </a:xfrm>
          <a:prstGeom prst="rect">
            <a:avLst/>
          </a:prstGeom>
          <a:noFill/>
          <a:ln w="9525">
            <a:noFill/>
            <a:miter lim="800000"/>
            <a:headEnd/>
            <a:tailEnd/>
          </a:ln>
          <a:effectLst/>
        </p:spPr>
      </p:pic>
      <p:sp>
        <p:nvSpPr>
          <p:cNvPr id="6" name="TextBox 5">
            <a:extLst>
              <a:ext uri="{FF2B5EF4-FFF2-40B4-BE49-F238E27FC236}">
                <a16:creationId xmlns="" xmlns:a16="http://schemas.microsoft.com/office/drawing/2014/main" id="{8070A541-99F2-65D2-05BD-ED5EE02B340D}"/>
              </a:ext>
            </a:extLst>
          </p:cNvPr>
          <p:cNvSpPr txBox="1"/>
          <p:nvPr/>
        </p:nvSpPr>
        <p:spPr>
          <a:xfrm>
            <a:off x="1447800" y="4343400"/>
            <a:ext cx="7010400" cy="1200329"/>
          </a:xfrm>
          <a:prstGeom prst="rect">
            <a:avLst/>
          </a:prstGeom>
          <a:noFill/>
        </p:spPr>
        <p:txBody>
          <a:bodyPr wrap="square" rtlCol="0">
            <a:spAutoFit/>
          </a:bodyPr>
          <a:lstStyle/>
          <a:p>
            <a:r>
              <a:rPr lang="en-US" sz="2400" b="1" dirty="0" smtClean="0"/>
              <a:t>GO EVERYWHERE and make My way the lifestyle—not just within the Church, but out in the world. </a:t>
            </a:r>
          </a:p>
          <a:p>
            <a:r>
              <a:rPr lang="en-US" sz="2400" b="1" dirty="0" smtClean="0"/>
              <a:t>GO PUBLIC!</a:t>
            </a:r>
            <a:endParaRPr lang="en-US" sz="2400" dirty="0"/>
          </a:p>
        </p:txBody>
      </p:sp>
      <p:pic>
        <p:nvPicPr>
          <p:cNvPr id="12"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1746" name="Picture 2"/>
          <p:cNvPicPr>
            <a:picLocks noChangeAspect="1" noChangeArrowheads="1"/>
          </p:cNvPicPr>
          <p:nvPr/>
        </p:nvPicPr>
        <p:blipFill>
          <a:blip r:embed="rId4"/>
          <a:srcRect t="9727"/>
          <a:stretch>
            <a:fillRect/>
          </a:stretch>
        </p:blipFill>
        <p:spPr bwMode="auto">
          <a:xfrm>
            <a:off x="1371600" y="1143000"/>
            <a:ext cx="7148171" cy="4876801"/>
          </a:xfrm>
          <a:prstGeom prst="rect">
            <a:avLst/>
          </a:prstGeom>
          <a:noFill/>
          <a:ln w="9525">
            <a:noFill/>
            <a:miter lim="800000"/>
            <a:headEnd/>
            <a:tailEnd/>
          </a:ln>
          <a:effectLst/>
        </p:spPr>
      </p:pic>
      <p:sp>
        <p:nvSpPr>
          <p:cNvPr id="13" name="TextBox 12">
            <a:extLst>
              <a:ext uri="{FF2B5EF4-FFF2-40B4-BE49-F238E27FC236}">
                <a16:creationId xmlns="" xmlns:a16="http://schemas.microsoft.com/office/drawing/2014/main" id="{8070A541-99F2-65D2-05BD-ED5EE02B340D}"/>
              </a:ext>
            </a:extLst>
          </p:cNvPr>
          <p:cNvSpPr txBox="1"/>
          <p:nvPr/>
        </p:nvSpPr>
        <p:spPr>
          <a:xfrm>
            <a:off x="1600200" y="1689080"/>
            <a:ext cx="2743200" cy="3416320"/>
          </a:xfrm>
          <a:prstGeom prst="rect">
            <a:avLst/>
          </a:prstGeom>
          <a:noFill/>
        </p:spPr>
        <p:txBody>
          <a:bodyPr wrap="square" rtlCol="0">
            <a:spAutoFit/>
          </a:bodyPr>
          <a:lstStyle/>
          <a:p>
            <a:r>
              <a:rPr lang="en-US" sz="2400" b="1" dirty="0" smtClean="0">
                <a:solidFill>
                  <a:schemeClr val="bg2">
                    <a:lumMod val="90000"/>
                  </a:schemeClr>
                </a:solidFill>
              </a:rPr>
              <a:t>Don’t keep the Light confined to the family of God alone. </a:t>
            </a:r>
            <a:endParaRPr lang="en-US" sz="2400" dirty="0" smtClean="0">
              <a:solidFill>
                <a:schemeClr val="bg2">
                  <a:lumMod val="90000"/>
                </a:schemeClr>
              </a:solidFill>
            </a:endParaRPr>
          </a:p>
          <a:p>
            <a:endParaRPr lang="en-US" sz="2400" b="1" dirty="0" smtClean="0">
              <a:solidFill>
                <a:schemeClr val="bg2">
                  <a:lumMod val="90000"/>
                </a:schemeClr>
              </a:solidFill>
            </a:endParaRPr>
          </a:p>
          <a:p>
            <a:r>
              <a:rPr lang="en-US" sz="2400" b="1" dirty="0" smtClean="0">
                <a:solidFill>
                  <a:schemeClr val="bg2">
                    <a:lumMod val="90000"/>
                  </a:schemeClr>
                </a:solidFill>
              </a:rPr>
              <a:t>Be the Light that you are—take your place on the bushels of life and </a:t>
            </a:r>
            <a:r>
              <a:rPr lang="en-US" sz="2400" b="1" u="sng" dirty="0" smtClean="0">
                <a:solidFill>
                  <a:schemeClr val="bg2">
                    <a:lumMod val="90000"/>
                  </a:schemeClr>
                </a:solidFill>
              </a:rPr>
              <a:t>SHINE</a:t>
            </a:r>
            <a:endParaRPr lang="en-US" sz="2400" dirty="0">
              <a:solidFill>
                <a:schemeClr val="bg2">
                  <a:lumMod val="90000"/>
                </a:schemeClr>
              </a:solidFill>
            </a:endParaRPr>
          </a:p>
        </p:txBody>
      </p:sp>
      <p:pic>
        <p:nvPicPr>
          <p:cNvPr id="12"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TextBox 12">
            <a:extLst>
              <a:ext uri="{FF2B5EF4-FFF2-40B4-BE49-F238E27FC236}">
                <a16:creationId xmlns="" xmlns:a16="http://schemas.microsoft.com/office/drawing/2014/main" id="{8070A541-99F2-65D2-05BD-ED5EE02B340D}"/>
              </a:ext>
            </a:extLst>
          </p:cNvPr>
          <p:cNvSpPr txBox="1"/>
          <p:nvPr/>
        </p:nvSpPr>
        <p:spPr>
          <a:xfrm>
            <a:off x="1066800" y="1295400"/>
            <a:ext cx="3200400" cy="3785652"/>
          </a:xfrm>
          <a:prstGeom prst="rect">
            <a:avLst/>
          </a:prstGeom>
          <a:noFill/>
        </p:spPr>
        <p:txBody>
          <a:bodyPr wrap="square" rtlCol="0">
            <a:spAutoFit/>
          </a:bodyPr>
          <a:lstStyle/>
          <a:p>
            <a:r>
              <a:rPr lang="en-US" sz="2400" b="1" dirty="0" smtClean="0">
                <a:solidFill>
                  <a:srgbClr val="00B050"/>
                </a:solidFill>
              </a:rPr>
              <a:t>Get into the pot of stew the world is cooking and salt it—that is our mandate!</a:t>
            </a:r>
            <a:endParaRPr lang="en-US" sz="2400" dirty="0" smtClean="0">
              <a:solidFill>
                <a:srgbClr val="00B050"/>
              </a:solidFill>
            </a:endParaRPr>
          </a:p>
          <a:p>
            <a:r>
              <a:rPr lang="en-US" sz="2400" b="1" dirty="0" smtClean="0"/>
              <a:t/>
            </a:r>
            <a:br>
              <a:rPr lang="en-US" sz="2400" b="1" dirty="0" smtClean="0"/>
            </a:br>
            <a:endParaRPr lang="en-US" sz="2400" dirty="0" smtClean="0"/>
          </a:p>
          <a:p>
            <a:r>
              <a:rPr lang="en-US" sz="2400" dirty="0" smtClean="0"/>
              <a:t>▪</a:t>
            </a:r>
            <a:r>
              <a:rPr lang="en-US" sz="2400" b="1" dirty="0" smtClean="0"/>
              <a:t> As </a:t>
            </a:r>
            <a:r>
              <a:rPr lang="en-US" sz="2400" b="1" u="sng" dirty="0" smtClean="0"/>
              <a:t>Salt</a:t>
            </a:r>
            <a:r>
              <a:rPr lang="en-US" sz="2400" b="1" dirty="0" smtClean="0"/>
              <a:t> &amp; </a:t>
            </a:r>
            <a:r>
              <a:rPr lang="en-US" sz="2400" b="1" u="sng" dirty="0" smtClean="0"/>
              <a:t>Light</a:t>
            </a:r>
            <a:r>
              <a:rPr lang="en-US" sz="2400" b="1" dirty="0" smtClean="0"/>
              <a:t>, our greatest impact is realized (optimized) outside the Church.</a:t>
            </a:r>
            <a:endParaRPr lang="en-US" sz="2400" dirty="0"/>
          </a:p>
        </p:txBody>
      </p:sp>
      <p:pic>
        <p:nvPicPr>
          <p:cNvPr id="32770" name="Picture 2"/>
          <p:cNvPicPr>
            <a:picLocks noChangeAspect="1" noChangeArrowheads="1"/>
          </p:cNvPicPr>
          <p:nvPr/>
        </p:nvPicPr>
        <p:blipFill>
          <a:blip r:embed="rId4"/>
          <a:srcRect l="12371" r="17526"/>
          <a:stretch>
            <a:fillRect/>
          </a:stretch>
        </p:blipFill>
        <p:spPr bwMode="auto">
          <a:xfrm>
            <a:off x="4355297" y="1143000"/>
            <a:ext cx="4200367" cy="4648200"/>
          </a:xfrm>
          <a:prstGeom prst="rect">
            <a:avLst/>
          </a:prstGeom>
          <a:noFill/>
          <a:ln w="9525">
            <a:noFill/>
            <a:miter lim="800000"/>
            <a:headEnd/>
            <a:tailEnd/>
          </a:ln>
          <a:effectLst/>
        </p:spPr>
      </p:pic>
      <p:pic>
        <p:nvPicPr>
          <p:cNvPr id="12"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TextBox 12">
            <a:extLst>
              <a:ext uri="{FF2B5EF4-FFF2-40B4-BE49-F238E27FC236}">
                <a16:creationId xmlns="" xmlns:a16="http://schemas.microsoft.com/office/drawing/2014/main" id="{8070A541-99F2-65D2-05BD-ED5EE02B340D}"/>
              </a:ext>
            </a:extLst>
          </p:cNvPr>
          <p:cNvSpPr txBox="1"/>
          <p:nvPr/>
        </p:nvSpPr>
        <p:spPr>
          <a:xfrm>
            <a:off x="1066800" y="1384280"/>
            <a:ext cx="7239000" cy="3416320"/>
          </a:xfrm>
          <a:prstGeom prst="rect">
            <a:avLst/>
          </a:prstGeom>
          <a:noFill/>
        </p:spPr>
        <p:txBody>
          <a:bodyPr wrap="square" rtlCol="0">
            <a:spAutoFit/>
          </a:bodyPr>
          <a:lstStyle/>
          <a:p>
            <a:r>
              <a:rPr lang="en-US" sz="2400" dirty="0" smtClean="0"/>
              <a:t>The Church Denominations (as numerous as we have them) are intended to </a:t>
            </a:r>
            <a:r>
              <a:rPr lang="en-US" sz="2400" b="1" dirty="0" smtClean="0"/>
              <a:t>BE TRAINING GROUNDS </a:t>
            </a:r>
          </a:p>
          <a:p>
            <a:r>
              <a:rPr lang="en-US" sz="2400" b="1" dirty="0" smtClean="0"/>
              <a:t>[</a:t>
            </a:r>
            <a:r>
              <a:rPr lang="en-US" sz="2400" b="1" dirty="0" err="1" smtClean="0"/>
              <a:t>i.e</a:t>
            </a:r>
            <a:r>
              <a:rPr lang="en-US" sz="2400" b="1" dirty="0" smtClean="0"/>
              <a:t> EQUIPPING CENTERS</a:t>
            </a:r>
            <a:r>
              <a:rPr lang="en-US" sz="2400" dirty="0" smtClean="0"/>
              <a:t>]. </a:t>
            </a:r>
          </a:p>
          <a:p>
            <a:endParaRPr lang="en-US" sz="2400" dirty="0" smtClean="0"/>
          </a:p>
          <a:p>
            <a:r>
              <a:rPr lang="en-US" sz="2400" dirty="0" smtClean="0"/>
              <a:t>The Church Denomination is the Mother, who is to </a:t>
            </a:r>
            <a:r>
              <a:rPr lang="en-US" sz="2400" b="1" dirty="0" smtClean="0"/>
              <a:t>NURTURE AND RAISE</a:t>
            </a:r>
            <a:r>
              <a:rPr lang="en-US" sz="2400" dirty="0" smtClean="0"/>
              <a:t> her children </a:t>
            </a:r>
            <a:r>
              <a:rPr lang="en-US" sz="2400" b="1" dirty="0" smtClean="0"/>
              <a:t>FOR IMPACT</a:t>
            </a:r>
            <a:r>
              <a:rPr lang="en-US" sz="2400" dirty="0" smtClean="0"/>
              <a:t> both within the nuclear church family, extended family (body of Christ) and </a:t>
            </a:r>
            <a:r>
              <a:rPr lang="en-US" sz="2400" u="sng" dirty="0" smtClean="0"/>
              <a:t>the larger world where it is best significant</a:t>
            </a:r>
            <a:r>
              <a:rPr lang="en-US" sz="2400" dirty="0" smtClean="0"/>
              <a:t>. </a:t>
            </a:r>
            <a:endParaRPr lang="en-US" sz="2400" dirty="0"/>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1524000"/>
            <a:ext cx="7239000" cy="4154984"/>
          </a:xfrm>
          <a:prstGeom prst="rect">
            <a:avLst/>
          </a:prstGeom>
          <a:noFill/>
        </p:spPr>
        <p:txBody>
          <a:bodyPr wrap="square" rtlCol="0">
            <a:spAutoFit/>
          </a:bodyPr>
          <a:lstStyle/>
          <a:p>
            <a:r>
              <a:rPr lang="en-US" sz="2400" b="1" dirty="0" smtClean="0"/>
              <a:t>In reality, Jesus never intended for there to be a divide between home and public spaces when it comes to our expressions and performance.</a:t>
            </a:r>
            <a:endParaRPr lang="en-US" sz="2400" dirty="0" smtClean="0"/>
          </a:p>
          <a:p>
            <a:endParaRPr lang="en-US" sz="2400" dirty="0" smtClean="0"/>
          </a:p>
          <a:p>
            <a:r>
              <a:rPr lang="en-US" sz="2400" b="1" dirty="0" smtClean="0"/>
              <a:t>Yet, the unfortunate reality is that many Christians are Christ-followers only on Sundays or whenever they are in church circles. Outside of that, they see themselves primarily as entrepreneurs, career professionals, or people in governance, using different metrics to navigate these spheres. But </a:t>
            </a:r>
            <a:r>
              <a:rPr lang="en-US" sz="2400" b="1" i="1" dirty="0" smtClean="0"/>
              <a:t>from the beginning, “it was not so.” </a:t>
            </a:r>
            <a:r>
              <a:rPr lang="en-US" sz="2400" b="1" dirty="0" smtClean="0"/>
              <a:t>This was never God’s idea.</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 xmlns:a16="http://schemas.microsoft.com/office/drawing/2014/main" id="{F79EDEA2-9B2D-1624-D5D5-5B3489FF958F}"/>
              </a:ext>
            </a:extLst>
          </p:cNvPr>
          <p:cNvSpPr txBox="1"/>
          <p:nvPr/>
        </p:nvSpPr>
        <p:spPr>
          <a:xfrm>
            <a:off x="1371600" y="685800"/>
            <a:ext cx="4800600" cy="584775"/>
          </a:xfrm>
          <a:prstGeom prst="rect">
            <a:avLst/>
          </a:prstGeom>
          <a:noFill/>
        </p:spPr>
        <p:txBody>
          <a:bodyPr wrap="square" rtlCol="0">
            <a:spAutoFit/>
          </a:bodyPr>
          <a:lstStyle/>
          <a:p>
            <a:r>
              <a:rPr lang="en-US" sz="3200" b="1" dirty="0" smtClean="0">
                <a:solidFill>
                  <a:srgbClr val="FF0000"/>
                </a:solidFill>
              </a:rPr>
              <a:t>THE MARKETPLACE</a:t>
            </a:r>
            <a:endParaRPr lang="en-US" sz="3200" dirty="0">
              <a:solidFill>
                <a:srgbClr val="FF0000"/>
              </a:solidFill>
            </a:endParaRPr>
          </a:p>
        </p:txBody>
      </p:sp>
      <p:sp>
        <p:nvSpPr>
          <p:cNvPr id="15" name="Rectangle 14"/>
          <p:cNvSpPr/>
          <p:nvPr/>
        </p:nvSpPr>
        <p:spPr>
          <a:xfrm>
            <a:off x="1447800" y="1219200"/>
            <a:ext cx="7239000" cy="152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2545140"/>
            <a:ext cx="7239000" cy="1569660"/>
          </a:xfrm>
          <a:prstGeom prst="rect">
            <a:avLst/>
          </a:prstGeom>
          <a:noFill/>
        </p:spPr>
        <p:txBody>
          <a:bodyPr wrap="square" rtlCol="0">
            <a:spAutoFit/>
          </a:bodyPr>
          <a:lstStyle/>
          <a:p>
            <a:r>
              <a:rPr lang="en-US" sz="2400" b="1" dirty="0" smtClean="0"/>
              <a:t>One of the greatest </a:t>
            </a:r>
            <a:r>
              <a:rPr lang="en-US" sz="2400" b="1" dirty="0" err="1" smtClean="0"/>
              <a:t>undoings</a:t>
            </a:r>
            <a:r>
              <a:rPr lang="en-US" sz="2400" b="1" dirty="0" smtClean="0"/>
              <a:t> of the laity is the misconception of preaching—a misunderstanding that has caused many to lay back instead of being proactive, as the Master instructed.</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447800" y="4572000"/>
            <a:ext cx="7239000" cy="1200329"/>
          </a:xfrm>
          <a:prstGeom prst="rect">
            <a:avLst/>
          </a:prstGeom>
          <a:noFill/>
        </p:spPr>
        <p:txBody>
          <a:bodyPr wrap="square" rtlCol="0">
            <a:spAutoFit/>
          </a:bodyPr>
          <a:lstStyle/>
          <a:p>
            <a:r>
              <a:rPr lang="en-US" sz="2400" b="1" dirty="0" smtClean="0"/>
              <a:t>Preaching means passionately advocating for or spreading a message, idea, or belief—influencing others through persuasion, instruction, or inspiration.</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3794" name="Picture 2"/>
          <p:cNvPicPr>
            <a:picLocks noChangeAspect="1" noChangeArrowheads="1"/>
          </p:cNvPicPr>
          <p:nvPr/>
        </p:nvPicPr>
        <p:blipFill>
          <a:blip r:embed="rId4"/>
          <a:srcRect t="8333" b="6250"/>
          <a:stretch>
            <a:fillRect/>
          </a:stretch>
        </p:blipFill>
        <p:spPr bwMode="auto">
          <a:xfrm>
            <a:off x="1596931" y="572223"/>
            <a:ext cx="6937469" cy="3894098"/>
          </a:xfrm>
          <a:prstGeom prst="rect">
            <a:avLst/>
          </a:prstGeom>
          <a:noFill/>
          <a:ln w="9525">
            <a:noFill/>
            <a:miter lim="800000"/>
            <a:headEnd/>
            <a:tailEnd/>
          </a:ln>
          <a:effectLst/>
        </p:spPr>
      </p:pic>
      <p:pic>
        <p:nvPicPr>
          <p:cNvPr id="12"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447800" y="2133600"/>
            <a:ext cx="7086600" cy="2677656"/>
          </a:xfrm>
          <a:prstGeom prst="rect">
            <a:avLst/>
          </a:prstGeom>
          <a:noFill/>
        </p:spPr>
        <p:txBody>
          <a:bodyPr wrap="square" rtlCol="0">
            <a:spAutoFit/>
          </a:bodyPr>
          <a:lstStyle/>
          <a:p>
            <a:r>
              <a:rPr lang="en-US" sz="2400" b="1" dirty="0" smtClean="0"/>
              <a:t>Yet, it has been largely perceived as the exclusive job of the pulpit, seldom that of the pew. Because of this, our Light has remained within the Body, and our Salt has been poured into already salted pots. </a:t>
            </a:r>
          </a:p>
          <a:p>
            <a:endParaRPr lang="en-US" sz="2400" b="1" dirty="0" smtClean="0"/>
          </a:p>
          <a:p>
            <a:r>
              <a:rPr lang="en-US" sz="2400" b="1" dirty="0" smtClean="0"/>
              <a:t>Instead of being God-Colors and God-Flavors, we have allowed the world to become blurry and tasteless.</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447800" y="2609671"/>
            <a:ext cx="7086600" cy="1200329"/>
          </a:xfrm>
          <a:prstGeom prst="rect">
            <a:avLst/>
          </a:prstGeom>
          <a:noFill/>
        </p:spPr>
        <p:txBody>
          <a:bodyPr wrap="square" rtlCol="0">
            <a:spAutoFit/>
          </a:bodyPr>
          <a:lstStyle/>
          <a:p>
            <a:r>
              <a:rPr lang="en-US" sz="2400" dirty="0" smtClean="0"/>
              <a:t>Matthew 5:13b (MSG) says If you lose your saltiness, </a:t>
            </a:r>
            <a:r>
              <a:rPr lang="en-US" sz="2400" u="sng" dirty="0" smtClean="0"/>
              <a:t>how will people taste godliness</a:t>
            </a:r>
            <a:r>
              <a:rPr lang="en-US" sz="2400" dirty="0" smtClean="0"/>
              <a:t>? You’ve lost your usefulness and will end up in the garbage.</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447800" y="1676400"/>
            <a:ext cx="7086600" cy="3416320"/>
          </a:xfrm>
          <a:prstGeom prst="rect">
            <a:avLst/>
          </a:prstGeom>
          <a:noFill/>
        </p:spPr>
        <p:txBody>
          <a:bodyPr wrap="square" rtlCol="0">
            <a:spAutoFit/>
          </a:bodyPr>
          <a:lstStyle/>
          <a:p>
            <a:r>
              <a:rPr lang="en-US" sz="2400" b="1" dirty="0" smtClean="0"/>
              <a:t>Regrettably, the Church is gradually closing in on itself like garbage—a truly sad reality!</a:t>
            </a:r>
          </a:p>
          <a:p>
            <a:endParaRPr lang="en-US" sz="2400" dirty="0" smtClean="0"/>
          </a:p>
          <a:p>
            <a:r>
              <a:rPr lang="en-US" sz="2400" b="1" dirty="0" smtClean="0"/>
              <a:t>That is why the initiative behind this retreat is not just timely but absolutely necessary for such a time as this.</a:t>
            </a:r>
            <a:endParaRPr lang="en-US" sz="2400" dirty="0" smtClean="0"/>
          </a:p>
          <a:p>
            <a:endParaRPr lang="en-US" sz="2400" dirty="0" smtClean="0"/>
          </a:p>
          <a:p>
            <a:r>
              <a:rPr lang="en-US" sz="2400" b="1" dirty="0" smtClean="0"/>
              <a:t>Thanks to the Visionary, </a:t>
            </a:r>
            <a:r>
              <a:rPr lang="en-US" sz="2400" b="1" dirty="0" err="1" smtClean="0"/>
              <a:t>Niyi</a:t>
            </a:r>
            <a:r>
              <a:rPr lang="en-US" sz="2400" b="1" dirty="0" smtClean="0"/>
              <a:t> </a:t>
            </a:r>
            <a:r>
              <a:rPr lang="en-US" sz="2400" b="1" dirty="0" err="1" smtClean="0"/>
              <a:t>Adesanya</a:t>
            </a:r>
            <a:r>
              <a:rPr lang="en-US" sz="2400" b="1" dirty="0" smtClean="0"/>
              <a:t>, for leading this charge.</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2362200"/>
            <a:ext cx="7239000" cy="2308324"/>
          </a:xfrm>
          <a:prstGeom prst="rect">
            <a:avLst/>
          </a:prstGeom>
          <a:noFill/>
        </p:spPr>
        <p:txBody>
          <a:bodyPr wrap="square" rtlCol="0">
            <a:spAutoFit/>
          </a:bodyPr>
          <a:lstStyle/>
          <a:p>
            <a:r>
              <a:rPr lang="en-US" sz="2400" b="1" dirty="0" smtClean="0"/>
              <a:t>This Pastors Think Tank Retreat is a clarion call—the blaring wake-up alarm for both the Pulpit and the Pew.</a:t>
            </a:r>
            <a:endParaRPr lang="en-US" sz="2400" dirty="0" smtClean="0"/>
          </a:p>
          <a:p>
            <a:endParaRPr lang="en-US" sz="2400" dirty="0" smtClean="0"/>
          </a:p>
          <a:p>
            <a:r>
              <a:rPr lang="en-US" sz="2400" dirty="0" smtClean="0"/>
              <a:t>Matthew 5:15&amp;16 (MSG) says==&gt;</a:t>
            </a:r>
            <a:r>
              <a:rPr lang="en-US" sz="2400" b="1" dirty="0" smtClean="0"/>
              <a:t> God is not a secret to be kept. </a:t>
            </a:r>
            <a:r>
              <a:rPr lang="en-US" sz="2400" b="1" u="sng" dirty="0" smtClean="0"/>
              <a:t>We’re going public with this, as public as a city on a hill.</a:t>
            </a:r>
            <a:r>
              <a:rPr lang="en-US" sz="2400" dirty="0" smtClean="0"/>
              <a:t> </a:t>
            </a:r>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 xmlns:a16="http://schemas.microsoft.com/office/drawing/2014/main" id="{F79EDEA2-9B2D-1624-D5D5-5B3489FF958F}"/>
              </a:ext>
            </a:extLst>
          </p:cNvPr>
          <p:cNvSpPr txBox="1"/>
          <p:nvPr/>
        </p:nvSpPr>
        <p:spPr>
          <a:xfrm>
            <a:off x="1371600" y="685800"/>
            <a:ext cx="4800600" cy="584775"/>
          </a:xfrm>
          <a:prstGeom prst="rect">
            <a:avLst/>
          </a:prstGeom>
          <a:noFill/>
        </p:spPr>
        <p:txBody>
          <a:bodyPr wrap="square" rtlCol="0">
            <a:spAutoFit/>
          </a:bodyPr>
          <a:lstStyle/>
          <a:p>
            <a:r>
              <a:rPr lang="en-US" sz="3200" b="1" dirty="0" smtClean="0">
                <a:solidFill>
                  <a:srgbClr val="FF0000"/>
                </a:solidFill>
              </a:rPr>
              <a:t>WAY FORWARD!</a:t>
            </a:r>
            <a:endParaRPr lang="en-US" sz="3200" dirty="0">
              <a:solidFill>
                <a:srgbClr val="FF0000"/>
              </a:solidFill>
            </a:endParaRPr>
          </a:p>
        </p:txBody>
      </p:sp>
      <p:sp>
        <p:nvSpPr>
          <p:cNvPr id="15" name="Rectangle 14"/>
          <p:cNvSpPr/>
          <p:nvPr/>
        </p:nvSpPr>
        <p:spPr>
          <a:xfrm>
            <a:off x="1447800" y="1219200"/>
            <a:ext cx="7239000" cy="152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1524000"/>
            <a:ext cx="7239000" cy="3046988"/>
          </a:xfrm>
          <a:prstGeom prst="rect">
            <a:avLst/>
          </a:prstGeom>
          <a:noFill/>
        </p:spPr>
        <p:txBody>
          <a:bodyPr wrap="square" rtlCol="0">
            <a:spAutoFit/>
          </a:bodyPr>
          <a:lstStyle/>
          <a:p>
            <a:r>
              <a:rPr lang="en-US" sz="2400" dirty="0" smtClean="0"/>
              <a:t>If I make you light-bearers, </a:t>
            </a:r>
            <a:r>
              <a:rPr lang="en-US" sz="2400" u="sng" dirty="0" smtClean="0"/>
              <a:t>you don’t think I’m going to hide you under a bucket, do you? </a:t>
            </a:r>
            <a:r>
              <a:rPr lang="en-US" sz="2400" b="1" dirty="0" smtClean="0"/>
              <a:t>I’m putting you on a light stand. </a:t>
            </a:r>
            <a:r>
              <a:rPr lang="en-US" sz="2400" dirty="0" smtClean="0"/>
              <a:t>Now that I’ve put you there on a hilltop, on a light stand—</a:t>
            </a:r>
            <a:r>
              <a:rPr lang="en-US" sz="2400" b="1" dirty="0" smtClean="0"/>
              <a:t>shine</a:t>
            </a:r>
            <a:r>
              <a:rPr lang="en-US" sz="2400" dirty="0" smtClean="0"/>
              <a:t>! </a:t>
            </a:r>
            <a:r>
              <a:rPr lang="en-US" sz="2400" u="sng" dirty="0" smtClean="0"/>
              <a:t>Keep open house; be generous with your lives</a:t>
            </a:r>
            <a:r>
              <a:rPr lang="en-US" sz="2400" dirty="0" smtClean="0"/>
              <a:t>. </a:t>
            </a:r>
          </a:p>
          <a:p>
            <a:endParaRPr lang="en-US" sz="2400" b="1" dirty="0" smtClean="0"/>
          </a:p>
          <a:p>
            <a:r>
              <a:rPr lang="en-US" sz="2400" b="1" dirty="0" smtClean="0"/>
              <a:t>By opening up to others, you’ll prompt people to open up with God, this generous Father in heaven.”</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5842" name="Picture 2" descr="https://notesfromthewinepress.com/wp-content/uploads/2023/07/city-on-a-hill.jpg"/>
          <p:cNvPicPr>
            <a:picLocks noChangeAspect="1" noChangeArrowheads="1"/>
          </p:cNvPicPr>
          <p:nvPr/>
        </p:nvPicPr>
        <p:blipFill>
          <a:blip r:embed="rId4"/>
          <a:srcRect t="9468" b="585"/>
          <a:stretch>
            <a:fillRect/>
          </a:stretch>
        </p:blipFill>
        <p:spPr bwMode="auto">
          <a:xfrm>
            <a:off x="1219200" y="1143000"/>
            <a:ext cx="7239000" cy="43434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524000" y="1302603"/>
            <a:ext cx="6705600" cy="830997"/>
          </a:xfrm>
          <a:prstGeom prst="rect">
            <a:avLst/>
          </a:prstGeom>
          <a:noFill/>
        </p:spPr>
        <p:txBody>
          <a:bodyPr wrap="square" rtlCol="0">
            <a:spAutoFit/>
          </a:bodyPr>
          <a:lstStyle/>
          <a:p>
            <a:r>
              <a:rPr lang="en-US" sz="2400" b="1" u="sng" dirty="0" smtClean="0">
                <a:solidFill>
                  <a:schemeClr val="bg1"/>
                </a:solidFill>
              </a:rPr>
              <a:t>WE ARE GOING PUBLIC </a:t>
            </a:r>
            <a:r>
              <a:rPr lang="en-US" sz="2400" b="1" dirty="0" smtClean="0">
                <a:solidFill>
                  <a:schemeClr val="bg1"/>
                </a:solidFill>
              </a:rPr>
              <a:t>WITH THIS, AS PUBLIC AS A CITY SET ON THE HILL.</a:t>
            </a:r>
            <a:endParaRPr lang="en-US" sz="2400" dirty="0">
              <a:solidFill>
                <a:schemeClr val="bg1"/>
              </a:solidFill>
            </a:endParaRPr>
          </a:p>
        </p:txBody>
      </p:sp>
      <p:pic>
        <p:nvPicPr>
          <p:cNvPr id="12"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1524000"/>
            <a:ext cx="7239000" cy="3785652"/>
          </a:xfrm>
          <a:prstGeom prst="rect">
            <a:avLst/>
          </a:prstGeom>
          <a:noFill/>
        </p:spPr>
        <p:txBody>
          <a:bodyPr wrap="square" rtlCol="0">
            <a:spAutoFit/>
          </a:bodyPr>
          <a:lstStyle/>
          <a:p>
            <a:r>
              <a:rPr lang="en-US" sz="2400" b="1" dirty="0" smtClean="0"/>
              <a:t>Beyond our role as shepherds, we as Pastors are key drivers of economic and social impact.</a:t>
            </a:r>
          </a:p>
          <a:p>
            <a:endParaRPr lang="en-US" sz="2400" dirty="0" smtClean="0"/>
          </a:p>
          <a:p>
            <a:r>
              <a:rPr lang="en-US" sz="2400" b="1" dirty="0" smtClean="0"/>
              <a:t>We must take the bull by the horn—doing much more than ever before—by embracing our role in invasively influencing the Marketplace.</a:t>
            </a:r>
            <a:endParaRPr lang="en-US" sz="2400" dirty="0" smtClean="0"/>
          </a:p>
          <a:p>
            <a:endParaRPr lang="en-US" sz="2400" dirty="0" smtClean="0"/>
          </a:p>
          <a:p>
            <a:r>
              <a:rPr lang="en-US" sz="2400" b="1" dirty="0" smtClean="0"/>
              <a:t>Our crusade is to entrench and infect the Marketplace with Kingdom values until it becomes the default way of life.</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1524000"/>
            <a:ext cx="7239000" cy="4154984"/>
          </a:xfrm>
          <a:prstGeom prst="rect">
            <a:avLst/>
          </a:prstGeom>
          <a:noFill/>
        </p:spPr>
        <p:txBody>
          <a:bodyPr wrap="square" rtlCol="0">
            <a:spAutoFit/>
          </a:bodyPr>
          <a:lstStyle/>
          <a:p>
            <a:r>
              <a:rPr lang="en-US" sz="2400" b="1" dirty="0" smtClean="0"/>
              <a:t>Our messages, strategies, and structures should be tailored to feed this mission, with subjects like integrity, servant leadership, entrepreneurship, financial literacy &amp; investment and ethical business practices at the forefront.</a:t>
            </a:r>
          </a:p>
          <a:p>
            <a:endParaRPr lang="en-US" sz="2400" dirty="0" smtClean="0"/>
          </a:p>
          <a:p>
            <a:r>
              <a:rPr lang="en-US" sz="2400" b="1" dirty="0" smtClean="0"/>
              <a:t>—We must teach believers that work, leadership, and business are platforms for Kingdom influence—these are their ‘Pulpit’ from which they preach, teach, influence, inspire, and impact. This is their stand, where they open up to others and </a:t>
            </a:r>
            <a:r>
              <a:rPr lang="en-US" sz="2400" b="1" u="sng" dirty="0" smtClean="0"/>
              <a:t>SHINE</a:t>
            </a:r>
            <a:r>
              <a:rPr lang="en-US" sz="2400" b="1" dirty="0" smtClean="0"/>
              <a:t>!</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4373940"/>
            <a:ext cx="7239000" cy="1569660"/>
          </a:xfrm>
          <a:prstGeom prst="rect">
            <a:avLst/>
          </a:prstGeom>
          <a:noFill/>
        </p:spPr>
        <p:txBody>
          <a:bodyPr wrap="square" rtlCol="0">
            <a:spAutoFit/>
          </a:bodyPr>
          <a:lstStyle/>
          <a:p>
            <a:r>
              <a:rPr lang="en-US" sz="2400" b="1" dirty="0" smtClean="0"/>
              <a:t>I can’t wrap this up without mentioning that women have always been—and will continue to be—key players in molding both the Church and the Marketplace</a:t>
            </a:r>
            <a:endParaRPr lang="en-US" sz="2400" dirty="0" smtClean="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 xmlns:a16="http://schemas.microsoft.com/office/drawing/2014/main" id="{F79EDEA2-9B2D-1624-D5D5-5B3489FF958F}"/>
              </a:ext>
            </a:extLst>
          </p:cNvPr>
          <p:cNvSpPr txBox="1"/>
          <p:nvPr/>
        </p:nvSpPr>
        <p:spPr>
          <a:xfrm>
            <a:off x="1371600" y="685800"/>
            <a:ext cx="4800600" cy="584775"/>
          </a:xfrm>
          <a:prstGeom prst="rect">
            <a:avLst/>
          </a:prstGeom>
          <a:noFill/>
        </p:spPr>
        <p:txBody>
          <a:bodyPr wrap="square" rtlCol="0">
            <a:spAutoFit/>
          </a:bodyPr>
          <a:lstStyle/>
          <a:p>
            <a:r>
              <a:rPr lang="en-US" sz="3200" b="1" dirty="0" smtClean="0">
                <a:solidFill>
                  <a:srgbClr val="FF0000"/>
                </a:solidFill>
              </a:rPr>
              <a:t>IN CLOSING</a:t>
            </a:r>
            <a:endParaRPr lang="en-US" sz="3200" dirty="0">
              <a:solidFill>
                <a:srgbClr val="FF0000"/>
              </a:solidFill>
            </a:endParaRPr>
          </a:p>
        </p:txBody>
      </p:sp>
      <p:sp>
        <p:nvSpPr>
          <p:cNvPr id="15" name="Rectangle 14"/>
          <p:cNvSpPr/>
          <p:nvPr/>
        </p:nvSpPr>
        <p:spPr>
          <a:xfrm>
            <a:off x="1447800" y="1219200"/>
            <a:ext cx="7239000" cy="152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634" name="Picture 2"/>
          <p:cNvPicPr>
            <a:picLocks noChangeAspect="1" noChangeArrowheads="1"/>
          </p:cNvPicPr>
          <p:nvPr/>
        </p:nvPicPr>
        <p:blipFill>
          <a:blip r:embed="rId4"/>
          <a:srcRect b="12894"/>
          <a:stretch>
            <a:fillRect/>
          </a:stretch>
        </p:blipFill>
        <p:spPr bwMode="auto">
          <a:xfrm>
            <a:off x="1447800" y="1447800"/>
            <a:ext cx="5600700" cy="2895600"/>
          </a:xfrm>
          <a:prstGeom prst="rect">
            <a:avLst/>
          </a:prstGeom>
          <a:noFill/>
          <a:ln w="9525">
            <a:noFill/>
            <a:miter lim="800000"/>
            <a:headEnd/>
            <a:tailEnd/>
          </a:ln>
          <a:effectLst/>
        </p:spPr>
      </p:pic>
      <p:pic>
        <p:nvPicPr>
          <p:cNvPr id="16"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3810000" y="2362200"/>
            <a:ext cx="4572000" cy="1569660"/>
          </a:xfrm>
          <a:prstGeom prst="rect">
            <a:avLst/>
          </a:prstGeom>
          <a:noFill/>
        </p:spPr>
        <p:txBody>
          <a:bodyPr wrap="square" rtlCol="0">
            <a:spAutoFit/>
          </a:bodyPr>
          <a:lstStyle/>
          <a:p>
            <a:r>
              <a:rPr lang="en-US" sz="2400" b="1" dirty="0" smtClean="0"/>
              <a:t>Statistics show that women account for about 60% of church attendance/membership, while men represent 40%</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0659" name="Picture 3"/>
          <p:cNvPicPr>
            <a:picLocks noChangeAspect="1" noChangeArrowheads="1"/>
          </p:cNvPicPr>
          <p:nvPr/>
        </p:nvPicPr>
        <p:blipFill>
          <a:blip r:embed="rId4"/>
          <a:srcRect/>
          <a:stretch>
            <a:fillRect/>
          </a:stretch>
        </p:blipFill>
        <p:spPr bwMode="auto">
          <a:xfrm>
            <a:off x="990600" y="1752600"/>
            <a:ext cx="2590800" cy="2629277"/>
          </a:xfrm>
          <a:prstGeom prst="rect">
            <a:avLst/>
          </a:prstGeom>
          <a:noFill/>
          <a:ln w="9525">
            <a:noFill/>
            <a:miter lim="800000"/>
            <a:headEnd/>
            <a:tailEnd/>
          </a:ln>
          <a:effectLst/>
        </p:spPr>
      </p:pic>
      <p:pic>
        <p:nvPicPr>
          <p:cNvPr id="12"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447800" y="2133600"/>
            <a:ext cx="6934200" cy="2308324"/>
          </a:xfrm>
          <a:prstGeom prst="rect">
            <a:avLst/>
          </a:prstGeom>
          <a:noFill/>
        </p:spPr>
        <p:txBody>
          <a:bodyPr wrap="square" rtlCol="0">
            <a:spAutoFit/>
          </a:bodyPr>
          <a:lstStyle/>
          <a:p>
            <a:r>
              <a:rPr lang="en-US" sz="2400" b="1" dirty="0" smtClean="0"/>
              <a:t>The same balance may not exist in the realms of entrepreneurship, careers, and governance—as observed within the MSMEs, the very sphere where I minister—but women still make up roughly 40%. </a:t>
            </a:r>
            <a:r>
              <a:rPr lang="en-US" sz="2400" b="1" u="sng" dirty="0" smtClean="0"/>
              <a:t>This indicates that we cannot ignore women if the Church is to have an immersive impact on the Marketplace</a:t>
            </a:r>
            <a:r>
              <a:rPr lang="en-US" sz="2400" b="1" dirty="0" smtClean="0"/>
              <a:t>.</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3733800"/>
            <a:ext cx="6934200" cy="1938992"/>
          </a:xfrm>
          <a:prstGeom prst="rect">
            <a:avLst/>
          </a:prstGeom>
          <a:noFill/>
        </p:spPr>
        <p:txBody>
          <a:bodyPr wrap="square" rtlCol="0">
            <a:spAutoFit/>
          </a:bodyPr>
          <a:lstStyle/>
          <a:p>
            <a:r>
              <a:rPr lang="en-US" sz="2400" b="1" dirty="0" smtClean="0"/>
              <a:t>Women are powerful evangelists, taking a cue from the Samaritan woman at the well. Figures like the Proverbs 31 Woman enrich many sectors of our economy, while leaders such as Deborah and Esther are fast emerging in governance and policy.</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1682" name="Picture 2"/>
          <p:cNvPicPr>
            <a:picLocks noChangeAspect="1" noChangeArrowheads="1"/>
          </p:cNvPicPr>
          <p:nvPr/>
        </p:nvPicPr>
        <p:blipFill>
          <a:blip r:embed="rId4"/>
          <a:srcRect r="11852"/>
          <a:stretch>
            <a:fillRect/>
          </a:stretch>
        </p:blipFill>
        <p:spPr bwMode="auto">
          <a:xfrm>
            <a:off x="1524000" y="683268"/>
            <a:ext cx="6172200" cy="2898132"/>
          </a:xfrm>
          <a:prstGeom prst="rect">
            <a:avLst/>
          </a:prstGeom>
          <a:noFill/>
          <a:ln w="9525">
            <a:noFill/>
            <a:miter lim="800000"/>
            <a:headEnd/>
            <a:tailEnd/>
          </a:ln>
          <a:effectLst/>
        </p:spPr>
      </p:pic>
      <p:pic>
        <p:nvPicPr>
          <p:cNvPr id="12"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2362200"/>
            <a:ext cx="6934200" cy="2308324"/>
          </a:xfrm>
          <a:prstGeom prst="rect">
            <a:avLst/>
          </a:prstGeom>
          <a:noFill/>
        </p:spPr>
        <p:txBody>
          <a:bodyPr wrap="square" rtlCol="0">
            <a:spAutoFit/>
          </a:bodyPr>
          <a:lstStyle/>
          <a:p>
            <a:r>
              <a:rPr lang="en-US" sz="2400" b="1" dirty="0" smtClean="0"/>
              <a:t>In the spirit of this March’s global focus on Women, I urge the Church to pay closer attention to Women —nurturing and developing their skills, empowering them financially, and strengthening them spiritually so they can occupy their pivotal place in God’s end-time agenda.</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2706" name="Picture 2"/>
          <p:cNvPicPr>
            <a:picLocks noChangeAspect="1" noChangeArrowheads="1"/>
          </p:cNvPicPr>
          <p:nvPr/>
        </p:nvPicPr>
        <p:blipFill>
          <a:blip r:embed="rId4"/>
          <a:srcRect l="9729" t="3448" r="4875"/>
          <a:stretch>
            <a:fillRect/>
          </a:stretch>
        </p:blipFill>
        <p:spPr bwMode="auto">
          <a:xfrm>
            <a:off x="1457325" y="1219200"/>
            <a:ext cx="7023100" cy="4267200"/>
          </a:xfrm>
          <a:prstGeom prst="rect">
            <a:avLst/>
          </a:prstGeom>
          <a:noFill/>
          <a:ln w="9525">
            <a:noFill/>
            <a:miter lim="800000"/>
            <a:headEnd/>
            <a:tailEnd/>
          </a:ln>
          <a:effectLst/>
        </p:spPr>
      </p:pic>
      <p:sp>
        <p:nvSpPr>
          <p:cNvPr id="6" name="TextBox 5">
            <a:extLst>
              <a:ext uri="{FF2B5EF4-FFF2-40B4-BE49-F238E27FC236}">
                <a16:creationId xmlns="" xmlns:a16="http://schemas.microsoft.com/office/drawing/2014/main" id="{8070A541-99F2-65D2-05BD-ED5EE02B340D}"/>
              </a:ext>
            </a:extLst>
          </p:cNvPr>
          <p:cNvSpPr txBox="1"/>
          <p:nvPr/>
        </p:nvSpPr>
        <p:spPr>
          <a:xfrm>
            <a:off x="4953000" y="1970544"/>
            <a:ext cx="3200400" cy="2677656"/>
          </a:xfrm>
          <a:prstGeom prst="rect">
            <a:avLst/>
          </a:prstGeom>
          <a:noFill/>
        </p:spPr>
        <p:txBody>
          <a:bodyPr wrap="square" rtlCol="0">
            <a:spAutoFit/>
          </a:bodyPr>
          <a:lstStyle/>
          <a:p>
            <a:r>
              <a:rPr lang="en-US" sz="2400" b="1" dirty="0" smtClean="0">
                <a:solidFill>
                  <a:schemeClr val="bg1"/>
                </a:solidFill>
                <a:effectLst>
                  <a:outerShdw blurRad="38100" dist="38100" dir="2700000" algn="tl">
                    <a:srgbClr val="000000">
                      <a:alpha val="43137"/>
                    </a:srgbClr>
                  </a:outerShdw>
                </a:effectLst>
              </a:rPr>
              <a:t>Pastors, please listen—give your ears and your heart: </a:t>
            </a:r>
            <a:r>
              <a:rPr lang="en-US" sz="2400" b="1" u="sng" dirty="0" smtClean="0">
                <a:solidFill>
                  <a:schemeClr val="bg1"/>
                </a:solidFill>
                <a:effectLst>
                  <a:outerShdw blurRad="38100" dist="38100" dir="2700000" algn="tl">
                    <a:srgbClr val="000000">
                      <a:alpha val="43137"/>
                    </a:srgbClr>
                  </a:outerShdw>
                </a:effectLst>
              </a:rPr>
              <a:t>ignoring or suppressing a woman in your congregation is counter to God’s agenda</a:t>
            </a:r>
            <a:r>
              <a:rPr lang="en-US" sz="2400" b="1" dirty="0" smtClean="0">
                <a:solidFill>
                  <a:schemeClr val="bg1"/>
                </a:solidFill>
                <a:effectLst>
                  <a:outerShdw blurRad="38100" dist="38100" dir="2700000" algn="tl">
                    <a:srgbClr val="000000">
                      <a:alpha val="43137"/>
                    </a:srgbClr>
                  </a:outerShdw>
                </a:effectLst>
              </a:rPr>
              <a:t>.</a:t>
            </a:r>
            <a:endParaRPr lang="en-US" sz="2400" dirty="0">
              <a:solidFill>
                <a:schemeClr val="bg1"/>
              </a:solidFill>
              <a:effectLst>
                <a:outerShdw blurRad="38100" dist="38100" dir="2700000" algn="tl">
                  <a:srgbClr val="000000">
                    <a:alpha val="43137"/>
                  </a:srgbClr>
                </a:outerShdw>
              </a:effectLst>
            </a:endParaRPr>
          </a:p>
        </p:txBody>
      </p:sp>
      <p:pic>
        <p:nvPicPr>
          <p:cNvPr id="12"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TextBox 5">
            <a:extLst>
              <a:ext uri="{FF2B5EF4-FFF2-40B4-BE49-F238E27FC236}">
                <a16:creationId xmlns="" xmlns:a16="http://schemas.microsoft.com/office/drawing/2014/main" id="{8070A541-99F2-65D2-05BD-ED5EE02B340D}"/>
              </a:ext>
            </a:extLst>
          </p:cNvPr>
          <p:cNvSpPr txBox="1"/>
          <p:nvPr/>
        </p:nvSpPr>
        <p:spPr>
          <a:xfrm>
            <a:off x="1371600" y="1905000"/>
            <a:ext cx="6934200" cy="3046988"/>
          </a:xfrm>
          <a:prstGeom prst="rect">
            <a:avLst/>
          </a:prstGeom>
          <a:noFill/>
        </p:spPr>
        <p:txBody>
          <a:bodyPr wrap="square" rtlCol="0">
            <a:spAutoFit/>
          </a:bodyPr>
          <a:lstStyle/>
          <a:p>
            <a:r>
              <a:rPr lang="en-US" sz="2400" b="1" dirty="0" smtClean="0"/>
              <a:t>Indeed it is invaluable wisdom to influence and inspire the women in your congregation or in your sphere, helping them trace their path and find their footing in their God-ordained space. Your crown in heaven will be beyond measure.</a:t>
            </a:r>
            <a:br>
              <a:rPr lang="en-US" sz="2400" b="1" dirty="0" smtClean="0"/>
            </a:br>
            <a:endParaRPr lang="en-US" sz="2400" dirty="0" smtClean="0"/>
          </a:p>
          <a:p>
            <a:r>
              <a:rPr lang="en-US" sz="2400" b="1" dirty="0" smtClean="0"/>
              <a:t>I must say this is not a beggarly appeal but a bold declaration of God’s will for these end times.</a:t>
            </a:r>
            <a:endParaRPr lang="en-US" sz="2400" dirty="0"/>
          </a:p>
        </p:txBody>
      </p:sp>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p:cNvPicPr>
            <a:picLocks noChangeAspect="1" noChangeArrowheads="1"/>
          </p:cNvPicPr>
          <p:nvPr/>
        </p:nvPicPr>
        <p:blipFill>
          <a:blip r:embed="rId4"/>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052" name="AutoShape 4"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https://media.gettyimages.com/id/165738551/vector/female-church-minister.jpg?s=612x612&amp;w=gi&amp;k=20&amp;c=F3BQguoOHANQLVJ7mAM6vpfhjpXJzrUHOowXBXUjZG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0" name="AutoShape 2"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https://www.rvasia.org/sites/default/files/styles/max_width_770px/public/2023-02/light-and-salt-1024x675.jpg?itok=cmjbtog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0" name="AutoShape 2"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https://www.shutterstock.com/image-photo/mineral-salt-wooden-spoon-closed-260nw-233485833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3730" name="Picture 2"/>
          <p:cNvPicPr>
            <a:picLocks noChangeAspect="1" noChangeArrowheads="1"/>
          </p:cNvPicPr>
          <p:nvPr/>
        </p:nvPicPr>
        <p:blipFill>
          <a:blip r:embed="rId4"/>
          <a:srcRect l="25505" r="19787"/>
          <a:stretch>
            <a:fillRect/>
          </a:stretch>
        </p:blipFill>
        <p:spPr bwMode="auto">
          <a:xfrm>
            <a:off x="1295400" y="685800"/>
            <a:ext cx="3886200" cy="5181600"/>
          </a:xfrm>
          <a:prstGeom prst="rect">
            <a:avLst/>
          </a:prstGeom>
          <a:noFill/>
          <a:ln w="9525">
            <a:noFill/>
            <a:miter lim="800000"/>
            <a:headEnd/>
            <a:tailEnd/>
          </a:ln>
          <a:effectLst/>
        </p:spPr>
      </p:pic>
      <p:sp>
        <p:nvSpPr>
          <p:cNvPr id="6" name="TextBox 5">
            <a:extLst>
              <a:ext uri="{FF2B5EF4-FFF2-40B4-BE49-F238E27FC236}">
                <a16:creationId xmlns="" xmlns:a16="http://schemas.microsoft.com/office/drawing/2014/main" id="{8070A541-99F2-65D2-05BD-ED5EE02B340D}"/>
              </a:ext>
            </a:extLst>
          </p:cNvPr>
          <p:cNvSpPr txBox="1"/>
          <p:nvPr/>
        </p:nvSpPr>
        <p:spPr>
          <a:xfrm>
            <a:off x="5410200" y="1319748"/>
            <a:ext cx="2819400" cy="3785652"/>
          </a:xfrm>
          <a:prstGeom prst="rect">
            <a:avLst/>
          </a:prstGeom>
          <a:noFill/>
        </p:spPr>
        <p:txBody>
          <a:bodyPr wrap="square" rtlCol="0">
            <a:spAutoFit/>
          </a:bodyPr>
          <a:lstStyle/>
          <a:p>
            <a:r>
              <a:rPr lang="en-US" sz="2400" b="1" dirty="0" smtClean="0"/>
              <a:t>TO THE CHURCH AND THE MARKETPLACE: </a:t>
            </a:r>
          </a:p>
          <a:p>
            <a:endParaRPr lang="en-US" sz="2400" b="1" dirty="0" smtClean="0"/>
          </a:p>
          <a:p>
            <a:r>
              <a:rPr lang="en-US" sz="2400" b="1" dirty="0" smtClean="0"/>
              <a:t>It is time to position ourselves as the </a:t>
            </a:r>
            <a:r>
              <a:rPr lang="en-US" sz="2400" b="1" u="sng" dirty="0" smtClean="0"/>
              <a:t>LIGHT</a:t>
            </a:r>
            <a:r>
              <a:rPr lang="en-US" sz="2400" b="1" dirty="0" smtClean="0"/>
              <a:t> on the STAND—not as a blurry or hidden light.</a:t>
            </a:r>
            <a:endParaRPr lang="en-US" sz="2400" dirty="0"/>
          </a:p>
        </p:txBody>
      </p:sp>
      <p:pic>
        <p:nvPicPr>
          <p:cNvPr id="12" name="Picture 2"/>
          <p:cNvPicPr>
            <a:picLocks noChangeAspect="1" noChangeArrowheads="1"/>
          </p:cNvPicPr>
          <p:nvPr/>
        </p:nvPicPr>
        <p:blipFill>
          <a:blip r:embed="rId5"/>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542763595"/>
      </p:ext>
    </p:extLst>
  </p:cSld>
  <p:clrMapOvr>
    <a:masterClrMapping/>
  </p:clrMapOvr>
  <p:transition spd="med">
    <p:wipe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IFE\Desktop\print\95.png"/>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4" name="Picture 2"/>
          <p:cNvPicPr>
            <a:picLocks noChangeAspect="1" noChangeArrowheads="1"/>
          </p:cNvPicPr>
          <p:nvPr/>
        </p:nvPicPr>
        <p:blipFill>
          <a:blip r:embed="rId4" cstate="print"/>
          <a:srcRect l="10385"/>
          <a:stretch>
            <a:fillRect/>
          </a:stretch>
        </p:blipFill>
        <p:spPr bwMode="auto">
          <a:xfrm>
            <a:off x="926967" y="1295400"/>
            <a:ext cx="3492633" cy="4114800"/>
          </a:xfrm>
          <a:prstGeom prst="rect">
            <a:avLst/>
          </a:prstGeom>
          <a:noFill/>
          <a:ln w="9525">
            <a:noFill/>
            <a:miter lim="800000"/>
            <a:headEnd/>
            <a:tailEnd/>
          </a:ln>
          <a:effectLst/>
        </p:spPr>
      </p:pic>
      <p:pic>
        <p:nvPicPr>
          <p:cNvPr id="4098" name="Picture 2" descr="C:\Users\IFE\Desktop\THANK U.png"/>
          <p:cNvPicPr>
            <a:picLocks noChangeAspect="1" noChangeArrowheads="1"/>
          </p:cNvPicPr>
          <p:nvPr/>
        </p:nvPicPr>
        <p:blipFill>
          <a:blip r:embed="rId5" cstate="print"/>
          <a:srcRect/>
          <a:stretch>
            <a:fillRect/>
          </a:stretch>
        </p:blipFill>
        <p:spPr bwMode="auto">
          <a:xfrm>
            <a:off x="4648200" y="2667000"/>
            <a:ext cx="3284538" cy="1231702"/>
          </a:xfrm>
          <a:prstGeom prst="rect">
            <a:avLst/>
          </a:prstGeom>
          <a:noFill/>
        </p:spPr>
      </p:pic>
      <p:pic>
        <p:nvPicPr>
          <p:cNvPr id="6" name="Picture 2"/>
          <p:cNvPicPr>
            <a:picLocks noChangeAspect="1" noChangeArrowheads="1"/>
          </p:cNvPicPr>
          <p:nvPr/>
        </p:nvPicPr>
        <p:blipFill>
          <a:blip r:embed="rId6"/>
          <a:srcRect/>
          <a:stretch>
            <a:fillRect/>
          </a:stretch>
        </p:blipFill>
        <p:spPr bwMode="auto">
          <a:xfrm>
            <a:off x="7771458" y="533400"/>
            <a:ext cx="796807" cy="533400"/>
          </a:xfrm>
          <a:prstGeom prst="rect">
            <a:avLst/>
          </a:prstGeom>
          <a:noFill/>
          <a:ln w="9525">
            <a:noFill/>
            <a:miter lim="800000"/>
            <a:headEnd/>
            <a:tailEnd/>
          </a:ln>
          <a:effectLst/>
        </p:spPr>
      </p:pic>
    </p:spTree>
    <p:extLst>
      <p:ext uri="{BB962C8B-B14F-4D97-AF65-F5344CB8AC3E}">
        <p14:creationId xmlns="" xmlns:p14="http://schemas.microsoft.com/office/powerpoint/2010/main" val="2907162690"/>
      </p:ext>
    </p:extLst>
  </p:cSld>
  <p:clrMapOvr>
    <a:masterClrMapping/>
  </p:clrMapOvr>
  <p:transition spd="med">
    <p:wipe dir="u"/>
  </p:transition>
  <p:timing>
    <p:tnLst>
      <p:par>
        <p:cTn id="1" dur="indefinite" restart="never" nodeType="tmRoot"/>
      </p:par>
    </p:tnLst>
  </p:timing>
</p:sld>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2819</TotalTime>
  <Words>1637</Words>
  <Application>Microsoft Office PowerPoint</Application>
  <PresentationFormat>On-screen Show (4:3)</PresentationFormat>
  <Paragraphs>127</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IFE</dc:creator>
  <cp:lastModifiedBy>IFE</cp:lastModifiedBy>
  <cp:revision>257</cp:revision>
  <dcterms:created xsi:type="dcterms:W3CDTF">2022-08-25T05:37:02Z</dcterms:created>
  <dcterms:modified xsi:type="dcterms:W3CDTF">2025-03-13T10:59:32Z</dcterms:modified>
</cp:coreProperties>
</file>